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  <Override PartName="/ppt/charts/style7.xml" ContentType="application/vnd.ms-office.chartstyle+xml"/>
  <Override PartName="/ppt/charts/colors7.xml" ContentType="application/vnd.ms-office.chartcolorstyle+xml"/>
  <Override PartName="/ppt/charts/style10.xml" ContentType="application/vnd.ms-office.chartstyle+xml"/>
  <Override PartName="/ppt/charts/colors10.xml" ContentType="application/vnd.ms-office.chartcolorstyle+xml"/>
  <Override PartName="/ppt/charts/style11.xml" ContentType="application/vnd.ms-office.chartstyle+xml"/>
  <Override PartName="/ppt/charts/colors11.xml" ContentType="application/vnd.ms-office.chartcolorstyle+xml"/>
  <Override PartName="/ppt/charts/style13.xml" ContentType="application/vnd.ms-office.chartstyle+xml"/>
  <Override PartName="/ppt/charts/colors13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79" r:id="rId6"/>
    <p:sldId id="277" r:id="rId7"/>
    <p:sldId id="270" r:id="rId8"/>
    <p:sldId id="271" r:id="rId9"/>
    <p:sldId id="273" r:id="rId10"/>
    <p:sldId id="266" r:id="rId11"/>
    <p:sldId id="274" r:id="rId12"/>
    <p:sldId id="276" r:id="rId13"/>
    <p:sldId id="280" r:id="rId14"/>
    <p:sldId id="272" r:id="rId15"/>
    <p:sldId id="281" r:id="rId16"/>
    <p:sldId id="269" r:id="rId17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344" userDrawn="1">
          <p15:clr>
            <a:srgbClr val="A4A3A4"/>
          </p15:clr>
        </p15:guide>
        <p15:guide id="2" pos="438" userDrawn="1">
          <p15:clr>
            <a:srgbClr val="A4A3A4"/>
          </p15:clr>
        </p15:guide>
        <p15:guide id="3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EFF5"/>
    <a:srgbClr val="B7E4EF"/>
    <a:srgbClr val="49BED8"/>
    <a:srgbClr val="008AC6"/>
    <a:srgbClr val="6CB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2" autoAdjust="0"/>
    <p:restoredTop sz="94660"/>
  </p:normalViewPr>
  <p:slideViewPr>
    <p:cSldViewPr>
      <p:cViewPr>
        <p:scale>
          <a:sx n="97" d="100"/>
          <a:sy n="97" d="100"/>
        </p:scale>
        <p:origin x="-882" y="-528"/>
      </p:cViewPr>
      <p:guideLst>
        <p:guide orient="horz" pos="1344"/>
        <p:guide pos="438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2" Type="http://schemas.microsoft.com/office/2011/relationships/chartColorStyle" Target="colors13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199414393068018"/>
          <c:y val="9.6566205581142886E-2"/>
          <c:w val="0.37625402733029661"/>
          <c:h val="0.81634110405047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AB25-49AA-9CBE-37A61A7526F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B25-49AA-9CBE-37A61A7526FA}"/>
              </c:ext>
            </c:extLst>
          </c:dPt>
          <c:dLbls>
            <c:dLbl>
              <c:idx val="0"/>
              <c:layout>
                <c:manualLayout>
                  <c:x val="7.636868981170282E-2"/>
                  <c:y val="-0.1699127741925550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102383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B25-49AA-9CBE-37A61A7526FA}"/>
                </c:ext>
              </c:extLst>
            </c:dLbl>
            <c:dLbl>
              <c:idx val="1"/>
              <c:layout>
                <c:manualLayout>
                  <c:x val="-7.1822696580198769E-2"/>
                  <c:y val="0.2220019015687941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147332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B25-49AA-9CBE-37A61A7526F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Мужчины (из них 25669 человек старше трудоспособного возраста)</c:v>
                </c:pt>
                <c:pt idx="1">
                  <c:v>Женщины (из них 60603 человека старше трудоспособного возраста)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76950</c:v>
                </c:pt>
                <c:pt idx="1">
                  <c:v>108879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B25-49AA-9CBE-37A61A7526F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110724716630527"/>
          <c:y val="0.38019346730283254"/>
          <c:w val="0.45574139347027837"/>
          <c:h val="0.497590319706065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61962459325135"/>
          <c:y val="7.2047066485529512E-2"/>
          <c:w val="0.37625402733029661"/>
          <c:h val="0.81634110405047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AE2-403F-B7A7-E0C2626E27E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AE2-403F-B7A7-E0C2626E27E5}"/>
              </c:ext>
            </c:extLst>
          </c:dPt>
          <c:dLbls>
            <c:dLbl>
              <c:idx val="0"/>
              <c:layout>
                <c:manualLayout>
                  <c:x val="0.15216780733847302"/>
                  <c:y val="-5.966585729850361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1090044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AE2-403F-B7A7-E0C2626E27E5}"/>
                </c:ext>
              </c:extLst>
            </c:dLbl>
            <c:dLbl>
              <c:idx val="1"/>
              <c:layout>
                <c:manualLayout>
                  <c:x val="-0.12571177066086969"/>
                  <c:y val="-2.182977269260893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375613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AE2-403F-B7A7-E0C2626E27E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По заболеванию</c:v>
                </c:pt>
                <c:pt idx="1">
                  <c:v>С профилактической целью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769875</c:v>
                </c:pt>
                <c:pt idx="1">
                  <c:v>144937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AE2-403F-B7A7-E0C2626E27E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40314985467408693"/>
          <c:y val="0.13803770801866544"/>
          <c:w val="0.4625784802662094"/>
          <c:h val="0.314367775777775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AE2-403F-B7A7-E0C2626E27E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AE2-403F-B7A7-E0C2626E27E5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5039-4521-AA29-19022B323564}"/>
              </c:ext>
            </c:extLst>
          </c:dPt>
          <c:dPt>
            <c:idx val="3"/>
            <c:bubble3D val="0"/>
            <c:explosion val="8"/>
            <c:spPr>
              <a:gradFill rotWithShape="1">
                <a:gsLst>
                  <a:gs pos="0">
                    <a:schemeClr val="accent6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039-4521-AA29-19022B323564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5039-4521-AA29-19022B323564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039-4521-AA29-19022B323564}"/>
              </c:ext>
            </c:extLst>
          </c:dPt>
          <c:dLbls>
            <c:dLbl>
              <c:idx val="0"/>
              <c:layout>
                <c:manualLayout>
                  <c:x val="8.8430706280922255E-2"/>
                  <c:y val="-0.1287019160033269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2.8137042907566176E-2"/>
                  <c:y val="-0.2240366685983839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18490056767829199"/>
                  <c:y val="-4.7667376297528506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8.4411128722698528E-2"/>
                  <c:y val="-0.2049697180793725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профилактический осмотр</c:v>
                </c:pt>
                <c:pt idx="1">
                  <c:v>диспансеризация определенных групп взрослого населения</c:v>
                </c:pt>
                <c:pt idx="2">
                  <c:v>паллиативная помощь</c:v>
                </c:pt>
                <c:pt idx="3">
                  <c:v>прочие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145085</c:v>
                </c:pt>
                <c:pt idx="1">
                  <c:v>50191</c:v>
                </c:pt>
                <c:pt idx="2">
                  <c:v>5296</c:v>
                </c:pt>
                <c:pt idx="3">
                  <c:v>144293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AE2-403F-B7A7-E0C2626E27E5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529092879460781"/>
          <c:y val="0.13400087677945693"/>
          <c:w val="0.64941814241078433"/>
          <c:h val="0.7701321474791089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5"/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AE2-403F-B7A7-E0C2626E27E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AE2-403F-B7A7-E0C2626E27E5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5039-4521-AA29-19022B323564}"/>
              </c:ext>
            </c:extLst>
          </c:dPt>
          <c:dLbls>
            <c:dLbl>
              <c:idx val="0"/>
              <c:layout>
                <c:manualLayout>
                  <c:x val="-8.0391551164474776E-3"/>
                  <c:y val="-0.13974968010446856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/>
                      <a:t>неотложные
</a:t>
                    </a:r>
                    <a:r>
                      <a:rPr lang="ru-RU" sz="1200" baseline="0" dirty="0" smtClean="0"/>
                      <a:t>2,3%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30950747198322792"/>
                  <c:y val="-7.507659100403843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активные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1,8%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4.0195775582237388E-3"/>
                  <c:y val="1.251336729787463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0.28137042907566173"/>
                  <c:y val="-6.5546725767420849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диспансерное наблюдение
</a:t>
                    </a:r>
                    <a:r>
                      <a:rPr lang="ru-RU" dirty="0" smtClean="0"/>
                      <a:t>6,6%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неотложные</c:v>
                </c:pt>
                <c:pt idx="1">
                  <c:v>активные</c:v>
                </c:pt>
                <c:pt idx="2">
                  <c:v>первичные</c:v>
                </c:pt>
                <c:pt idx="3">
                  <c:v>повторные</c:v>
                </c:pt>
                <c:pt idx="4">
                  <c:v>диспансерное наблюдение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10187</c:v>
                </c:pt>
                <c:pt idx="1">
                  <c:v>13242</c:v>
                </c:pt>
                <c:pt idx="2">
                  <c:v>416816</c:v>
                </c:pt>
                <c:pt idx="3">
                  <c:v>547507</c:v>
                </c:pt>
                <c:pt idx="4">
                  <c:v>54203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AE2-403F-B7A7-E0C2626E27E5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347662058531328E-2"/>
          <c:y val="0.20322121979451233"/>
          <c:w val="0.94330467588293732"/>
          <c:h val="0.6752172962802505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Мужчины, чел.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 smtClean="0"/>
                      <a:t>36812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ru-RU" smtClean="0"/>
                      <a:t>3127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Включено в план проведения диспансеризации на текущий год с учетом возрастной категории</c:v>
                </c:pt>
                <c:pt idx="1">
                  <c:v>Прошли диспансеризацию
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21383</c:v>
                </c:pt>
                <c:pt idx="1">
                  <c:v>21193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A0E-488A-8CB3-91B0A40DE4E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Женщины, чел.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ru-RU" smtClean="0"/>
                      <a:t>5001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ru-RU" smtClean="0"/>
                      <a:t>33642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Включено в план проведения диспансеризации на текущий год с учетом возрастной категории</c:v>
                </c:pt>
                <c:pt idx="1">
                  <c:v>Прошли диспансеризацию
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29188</c:v>
                </c:pt>
                <c:pt idx="1">
                  <c:v>28998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A0E-488A-8CB3-91B0A40DE4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3"/>
        <c:overlap val="100"/>
        <c:axId val="140108928"/>
        <c:axId val="140110464"/>
      </c:barChart>
      <c:catAx>
        <c:axId val="1401089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0110464"/>
        <c:crosses val="autoZero"/>
        <c:auto val="1"/>
        <c:lblAlgn val="ctr"/>
        <c:lblOffset val="100"/>
        <c:noMultiLvlLbl val="0"/>
      </c:catAx>
      <c:valAx>
        <c:axId val="14011046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40108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6.9174788802815518E-4"/>
          <c:y val="3.857469046148012E-2"/>
          <c:w val="0.65329043914728935"/>
          <c:h val="5.89023919870195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73551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62780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20</a:t>
                    </a:r>
                    <a:r>
                      <a:rPr lang="ru-RU" smtClean="0"/>
                      <a:t>595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27285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mtClean="0"/>
                      <a:t>15058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</c:numCache>
            </c:numRef>
          </c:cat>
          <c:val>
            <c:numRef>
              <c:f>Лист1!$B$2:$B$6</c:f>
              <c:numCache>
                <c:formatCode>#,##0</c:formatCode>
                <c:ptCount val="5"/>
                <c:pt idx="0">
                  <c:v>70303</c:v>
                </c:pt>
                <c:pt idx="1">
                  <c:v>56832</c:v>
                </c:pt>
                <c:pt idx="2">
                  <c:v>20439</c:v>
                </c:pt>
                <c:pt idx="3">
                  <c:v>30137</c:v>
                </c:pt>
                <c:pt idx="4">
                  <c:v>13982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53C-43F7-9CD7-A3C48DD2D52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81083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66795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ru-RU" smtClean="0"/>
                      <a:t>1290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32830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mtClean="0"/>
                      <a:t>16205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</c:numCache>
            </c:numRef>
          </c:cat>
          <c:val>
            <c:numRef>
              <c:f>Лист1!$C$2:$C$6</c:f>
              <c:numCache>
                <c:formatCode>#,##0</c:formatCode>
                <c:ptCount val="5"/>
                <c:pt idx="0">
                  <c:v>73551</c:v>
                </c:pt>
                <c:pt idx="1">
                  <c:v>62780</c:v>
                </c:pt>
                <c:pt idx="2">
                  <c:v>20595</c:v>
                </c:pt>
                <c:pt idx="3">
                  <c:v>27285</c:v>
                </c:pt>
                <c:pt idx="4">
                  <c:v>15058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53C-43F7-9CD7-A3C48DD2D52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43669504"/>
        <c:axId val="143704064"/>
      </c:barChart>
      <c:catAx>
        <c:axId val="1436695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3704064"/>
        <c:crosses val="autoZero"/>
        <c:auto val="1"/>
        <c:lblAlgn val="ctr"/>
        <c:lblOffset val="100"/>
        <c:noMultiLvlLbl val="0"/>
      </c:catAx>
      <c:valAx>
        <c:axId val="143704064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43669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r>
              <a:rPr lang="ru-RU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Врачи</a:t>
            </a:r>
          </a:p>
        </c:rich>
      </c:tx>
      <c:layout>
        <c:manualLayout>
          <c:xMode val="edge"/>
          <c:yMode val="edge"/>
          <c:x val="0.33366696028483606"/>
          <c:y val="2.747204141732062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6317779832501231"/>
          <c:y val="0.14628537326655303"/>
          <c:w val="0.59777179947206271"/>
          <c:h val="0.6517823208265176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Врачи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4CD-426A-AD1F-A3295FA29DA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4CD-426A-AD1F-A3295FA29DA1}"/>
              </c:ext>
            </c:extLst>
          </c:dPt>
          <c:dLbls>
            <c:dLbl>
              <c:idx val="0"/>
              <c:layout>
                <c:manualLayout>
                  <c:x val="0.24985682807730358"/>
                  <c:y val="1.162208281145809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000" b="0" i="0" u="none" strike="noStrike" kern="1200" baseline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en-US" sz="1000" dirty="0" smtClean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  <a:t> (</a:t>
                    </a:r>
                    <a:r>
                      <a:rPr lang="ru-RU" sz="1000" dirty="0" smtClean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  <a:t>90,8</a:t>
                    </a:r>
                    <a:r>
                      <a:rPr lang="en-US" sz="1000" dirty="0" smtClean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  <a:t>%)</a:t>
                    </a:r>
                    <a:endParaRPr lang="en-US" sz="1400" dirty="0" smtClean="0">
                      <a:solidFill>
                        <a:schemeClr val="tx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280622920204633"/>
                      <c:h val="0.176694399010201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4CD-426A-AD1F-A3295FA29DA1}"/>
                </c:ext>
              </c:extLst>
            </c:dLbl>
            <c:dLbl>
              <c:idx val="1"/>
              <c:layout>
                <c:manualLayout>
                  <c:x val="-0.11128062490411118"/>
                  <c:y val="-5.811041405729044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lang="en-US" sz="1000" b="0" i="0" u="none" strike="noStrike" kern="1200" baseline="0" smtClean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en-US" sz="1000" dirty="0" smtClean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  <a:t> (</a:t>
                    </a:r>
                    <a:r>
                      <a:rPr lang="ru-RU" sz="1000" dirty="0" smtClean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  <a:t>9,2</a:t>
                    </a:r>
                    <a:r>
                      <a:rPr lang="en-US" sz="1000" dirty="0" smtClean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  <a:t>%)</a:t>
                    </a:r>
                    <a:endParaRPr lang="en-US" sz="1400" dirty="0" smtClean="0">
                      <a:solidFill>
                        <a:schemeClr val="tx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8111446611752133"/>
                      <c:h val="0.1921905094254786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4CD-426A-AD1F-A3295FA29D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Занято 334ставки</c:v>
                </c:pt>
                <c:pt idx="1">
                  <c:v>Свободно 34 ставок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334</c:v>
                </c:pt>
                <c:pt idx="1">
                  <c:v>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E2F-468E-A442-A8BB860045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448677660154164"/>
          <c:y val="0.78786770470270351"/>
          <c:w val="0.61942356933885645"/>
          <c:h val="0.142957719411806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r>
              <a:rPr lang="ru-RU" dirty="0" smtClean="0">
                <a:solidFill>
                  <a:schemeClr val="tx1"/>
                </a:solidFill>
              </a:rPr>
              <a:t>Средний</a:t>
            </a:r>
            <a:r>
              <a:rPr lang="ru-RU" baseline="0" dirty="0" smtClean="0">
                <a:solidFill>
                  <a:schemeClr val="tx1"/>
                </a:solidFill>
              </a:rPr>
              <a:t> мед. персонал</a:t>
            </a:r>
            <a:endParaRPr lang="ru-RU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6.828738605763382E-2"/>
          <c:y val="1.972398620968189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6317779832501231"/>
          <c:y val="0.14628537326655303"/>
          <c:w val="0.59777179947206271"/>
          <c:h val="0.6517823208265176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Средний мед. Персонал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FD0-47F9-AADF-1CE5CCB957B9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FD0-47F9-AADF-1CE5CCB957B9}"/>
              </c:ext>
            </c:extLst>
          </c:dPt>
          <c:dLbls>
            <c:dLbl>
              <c:idx val="0"/>
              <c:layout>
                <c:manualLayout>
                  <c:x val="0.22886031843022725"/>
                  <c:y val="1.743342925873060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000" b="0" i="0" u="none" strike="noStrike" kern="1200" baseline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en-US" sz="1000" dirty="0" smtClean="0">
                        <a:solidFill>
                          <a:schemeClr val="tx1"/>
                        </a:solidFill>
                      </a:rPr>
                      <a:t> </a:t>
                    </a:r>
                  </a:p>
                  <a:p>
                    <a:pPr algn="l">
                      <a:defRPr sz="1000" b="0" i="0" u="none" strike="noStrike" kern="1200" baseline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en-US" sz="1000" dirty="0" smtClean="0">
                        <a:solidFill>
                          <a:schemeClr val="tx1"/>
                        </a:solidFill>
                      </a:rPr>
                      <a:t>(8</a:t>
                    </a:r>
                    <a:r>
                      <a:rPr lang="ru-RU" sz="1000" dirty="0" smtClean="0">
                        <a:solidFill>
                          <a:schemeClr val="tx1"/>
                        </a:solidFill>
                      </a:rPr>
                      <a:t>7,6</a:t>
                    </a:r>
                    <a:r>
                      <a:rPr lang="en-US" sz="1000" dirty="0" smtClean="0">
                        <a:solidFill>
                          <a:schemeClr val="tx1"/>
                        </a:solidFill>
                      </a:rPr>
                      <a:t>%)</a:t>
                    </a:r>
                    <a:endParaRPr lang="en-US" sz="1400" dirty="0" smtClean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separator>, </c:separator>
            </c:dLbl>
            <c:dLbl>
              <c:idx val="1"/>
              <c:layout>
                <c:manualLayout>
                  <c:x val="-0.13227713455118745"/>
                  <c:y val="-3.292923463246457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000" b="0" i="0" u="none" strike="noStrike" kern="1200" baseline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en-US" sz="1000" dirty="0" smtClean="0">
                        <a:solidFill>
                          <a:schemeClr val="tx1"/>
                        </a:solidFill>
                      </a:rPr>
                      <a:t> (1</a:t>
                    </a:r>
                    <a:r>
                      <a:rPr lang="ru-RU" sz="1000" dirty="0" smtClean="0">
                        <a:solidFill>
                          <a:schemeClr val="tx1"/>
                        </a:solidFill>
                      </a:rPr>
                      <a:t>2,4</a:t>
                    </a:r>
                    <a:r>
                      <a:rPr lang="en-US" sz="1000" dirty="0" smtClean="0">
                        <a:solidFill>
                          <a:schemeClr val="tx1"/>
                        </a:solidFill>
                      </a:rPr>
                      <a:t>%) </a:t>
                    </a:r>
                    <a:endParaRPr lang="en-US" sz="1400" dirty="0" smtClean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separator>, </c:separator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, </c:separator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Занято 299,5 ставок</c:v>
                </c:pt>
                <c:pt idx="1">
                  <c:v>Свободно 42,5 ставок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299.5</c:v>
                </c:pt>
                <c:pt idx="1">
                  <c:v>42.5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FD0-47F9-AADF-1CE5CCB957B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868604546584772"/>
          <c:y val="0.79948978751416144"/>
          <c:w val="0.55223513981514838"/>
          <c:h val="0.115839668017185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r>
              <a:rPr lang="ru-RU" sz="1600" dirty="0">
                <a:solidFill>
                  <a:schemeClr val="tx1"/>
                </a:solidFill>
              </a:rPr>
              <a:t>Прочие</a:t>
            </a:r>
          </a:p>
        </c:rich>
      </c:tx>
      <c:layout>
        <c:manualLayout>
          <c:xMode val="edge"/>
          <c:yMode val="edge"/>
          <c:x val="0.30847134709899959"/>
          <c:y val="2.747204141732062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6317779832501231"/>
          <c:y val="0.14628537326655303"/>
          <c:w val="0.59777179947206271"/>
          <c:h val="0.6517823208265176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Прочие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C40-4E99-89A6-B7D267CC38A8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C40-4E99-89A6-B7D267CC38A8}"/>
              </c:ext>
            </c:extLst>
          </c:dPt>
          <c:dLbls>
            <c:dLbl>
              <c:idx val="0"/>
              <c:layout>
                <c:manualLayout>
                  <c:x val="0.26875337264113514"/>
                  <c:y val="-1.162208281145809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000" b="0" i="0" u="none" strike="noStrike" kern="1200" baseline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en-US" sz="1000" dirty="0" smtClean="0">
                        <a:solidFill>
                          <a:schemeClr val="tx1"/>
                        </a:solidFill>
                      </a:rPr>
                      <a:t> (86%)</a:t>
                    </a:r>
                    <a:endParaRPr lang="en-US" dirty="0" smtClean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7794960612841957"/>
                      <c:h val="0.1619538764984403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C40-4E99-89A6-B7D267CC38A8}"/>
                </c:ext>
              </c:extLst>
            </c:dLbl>
            <c:dLbl>
              <c:idx val="1"/>
              <c:layout>
                <c:manualLayout>
                  <c:x val="-0.11757936287502446"/>
                  <c:y val="-4.261430364201300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000" b="0" i="0" u="none" strike="noStrike" kern="1200" baseline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en-US" sz="1000" dirty="0" smtClean="0">
                        <a:solidFill>
                          <a:schemeClr val="tx1"/>
                        </a:solidFill>
                      </a:rPr>
                      <a:t> (14%)</a:t>
                    </a:r>
                    <a:endParaRPr lang="en-US" dirty="0" smtClean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4015618634966482"/>
                      <c:h val="0.1503317936869822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C40-4E99-89A6-B7D267CC38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l">
                  <a:defRPr sz="10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Занято 242,7ставки</c:v>
                </c:pt>
                <c:pt idx="1">
                  <c:v>Свободно 15,3 ставки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242.7</c:v>
                </c:pt>
                <c:pt idx="1">
                  <c:v>15.3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C40-4E99-89A6-B7D267CC38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448677660154164"/>
          <c:y val="0.78399367709888412"/>
          <c:w val="0.61942356933885645"/>
          <c:h val="0.154579802223264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E0FF83-89C9-47CF-9D73-A73019CD7224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7552"/>
            <a:ext cx="5438775" cy="3909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258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31258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ABE42-DF6B-4041-8A18-9550ECF6B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445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A3329-AC2D-4EC0-9FAA-B6A81AADE201}" type="datetime1">
              <a:rPr lang="ru-RU" smtClean="0"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264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2757-706D-4CD7-B8CF-3CBBD03E631E}" type="datetime1">
              <a:rPr lang="ru-RU" smtClean="0"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725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8F1ED-B14C-4C5D-B976-92E11D8C8A0C}" type="datetime1">
              <a:rPr lang="ru-RU" smtClean="0"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686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84C6-DE7E-4073-A310-72312183956D}" type="datetime1">
              <a:rPr lang="ru-RU" smtClean="0"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571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D240D-3E68-4A8C-8F50-A385B031D26E}" type="datetime1">
              <a:rPr lang="ru-RU" smtClean="0"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800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D33DE-49EC-4BFD-B08C-3B87429EFFD6}" type="datetime1">
              <a:rPr lang="ru-RU" smtClean="0"/>
              <a:t>11.02.2020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440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D81AB-9E07-48FA-87C6-025CACECD77E}" type="datetime1">
              <a:rPr lang="ru-RU" smtClean="0"/>
              <a:t>11.02.2020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272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D26CD-49EB-4993-9C20-303590C59A3A}" type="datetime1">
              <a:rPr lang="ru-RU" smtClean="0"/>
              <a:t>11.02.2020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716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2ACB-DDBC-48D6-8AE1-4960C160C7D8}" type="datetime1">
              <a:rPr lang="ru-RU" smtClean="0"/>
              <a:t>11.02.2020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726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9D8D-02E5-4001-B20A-39D4B97EC3EF}" type="datetime1">
              <a:rPr lang="ru-RU" smtClean="0"/>
              <a:t>11.02.2020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423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84AD-3945-40C6-8383-346068F596D6}" type="datetime1">
              <a:rPr lang="ru-RU" smtClean="0"/>
              <a:t>11.02.2020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622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9B78A-BCEA-40FF-8649-2D0FF5DB2603}" type="datetime1">
              <a:rPr lang="ru-RU" smtClean="0"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2033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98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0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image" Target="../media/image7.jp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6"/>
          <a:stretch/>
        </p:blipFill>
        <p:spPr>
          <a:xfrm>
            <a:off x="3856" y="0"/>
            <a:ext cx="12188144" cy="6885384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6384032" y="4293096"/>
            <a:ext cx="4355216" cy="594734"/>
          </a:xfrm>
        </p:spPr>
        <p:txBody>
          <a:bodyPr anchor="t">
            <a:noAutofit/>
          </a:bodyPr>
          <a:lstStyle/>
          <a:p>
            <a:pPr algn="l"/>
            <a:r>
              <a:rPr lang="ru-RU" sz="45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Годовой отчет</a:t>
            </a:r>
            <a:endParaRPr lang="ru-RU" sz="45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447928" y="4969249"/>
            <a:ext cx="6192688" cy="11347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Главного врача ГБУЗ «ГП №45 ДЗМ</a:t>
            </a:r>
          </a:p>
          <a:p>
            <a:pPr algn="l">
              <a:lnSpc>
                <a:spcPct val="120000"/>
              </a:lnSpc>
            </a:pPr>
            <a:r>
              <a:rPr lang="ru-RU" sz="30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Е.Е.Сваровски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58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2"/>
            <a:ext cx="12192000" cy="6984775"/>
          </a:xfrm>
          <a:prstGeom prst="rect">
            <a:avLst/>
          </a:prstGeom>
        </p:spPr>
      </p:pic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695325" y="549276"/>
            <a:ext cx="10729267" cy="825028"/>
          </a:xfrm>
        </p:spPr>
        <p:txBody>
          <a:bodyPr anchor="t"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Повышение комфорта пребывания в поликлинике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695400" y="1317752"/>
            <a:ext cx="108811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 целью исключения неудобств для пациентов:</a:t>
            </a:r>
            <a:endParaRPr lang="ru-RU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015976" y="1796827"/>
            <a:ext cx="44550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Нахождения больных в одной зоне со здоровыми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7" name="Шеврон 26"/>
          <p:cNvSpPr/>
          <p:nvPr/>
        </p:nvSpPr>
        <p:spPr>
          <a:xfrm>
            <a:off x="775272" y="1826491"/>
            <a:ext cx="216024" cy="252027"/>
          </a:xfrm>
          <a:prstGeom prst="chevron">
            <a:avLst/>
          </a:prstGeom>
          <a:solidFill>
            <a:srgbClr val="49B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013935" y="2214347"/>
            <a:ext cx="37914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Нехватки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посадочных мест для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ожидания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8" name="Шеврон 27"/>
          <p:cNvSpPr/>
          <p:nvPr/>
        </p:nvSpPr>
        <p:spPr>
          <a:xfrm>
            <a:off x="775272" y="2242221"/>
            <a:ext cx="216024" cy="252027"/>
          </a:xfrm>
          <a:prstGeom prst="chevron">
            <a:avLst/>
          </a:prstGeom>
          <a:solidFill>
            <a:srgbClr val="49B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015976" y="2654773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Отсутствия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информации о движении очереди на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прием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8" name="Шеврон 37"/>
          <p:cNvSpPr/>
          <p:nvPr/>
        </p:nvSpPr>
        <p:spPr>
          <a:xfrm>
            <a:off x="775272" y="2676503"/>
            <a:ext cx="216024" cy="252027"/>
          </a:xfrm>
          <a:prstGeom prst="chevron">
            <a:avLst/>
          </a:prstGeom>
          <a:solidFill>
            <a:srgbClr val="49B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005515" y="3088284"/>
            <a:ext cx="105710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Отсутствия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контроля за состоянием здоровья пациентов, находящихся в очереди, со стороны медицинского персонала</a:t>
            </a:r>
          </a:p>
        </p:txBody>
      </p:sp>
      <p:sp>
        <p:nvSpPr>
          <p:cNvPr id="39" name="Шеврон 38"/>
          <p:cNvSpPr/>
          <p:nvPr/>
        </p:nvSpPr>
        <p:spPr>
          <a:xfrm>
            <a:off x="775272" y="3106075"/>
            <a:ext cx="216024" cy="252027"/>
          </a:xfrm>
          <a:prstGeom prst="chevron">
            <a:avLst/>
          </a:prstGeom>
          <a:solidFill>
            <a:srgbClr val="49B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559499" y="5856727"/>
            <a:ext cx="38164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Создание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достаточного количества посадочных мест для ожидания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приема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5805264"/>
            <a:ext cx="741345" cy="741345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1559499" y="4975469"/>
            <a:ext cx="38164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Разделение потоков здоровых </a:t>
            </a:r>
            <a:endParaRPr lang="en-US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 болеющих пациентов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4931545"/>
            <a:ext cx="669335" cy="669335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6690074" y="5856727"/>
            <a:ext cx="50405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Визуальный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контроль пациентов, </a:t>
            </a:r>
            <a:endParaRPr lang="en-US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находящихся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очереди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07968" y="5661248"/>
            <a:ext cx="720080" cy="720080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6690075" y="4975469"/>
            <a:ext cx="5040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Информирование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пациентов о движении «живой» очереди через информационное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табло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903" y="4931545"/>
            <a:ext cx="702145" cy="700774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688534" y="4461771"/>
            <a:ext cx="108811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Положительный эффект от организации зон комфортного ожидания: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06604" y="3919536"/>
            <a:ext cx="10571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Организованы зоны комфортного ожидания приема дежурного врача</a:t>
            </a:r>
            <a:endParaRPr lang="ru-RU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08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2"/>
            <a:ext cx="12192000" cy="6984775"/>
          </a:xfrm>
          <a:prstGeom prst="rect">
            <a:avLst/>
          </a:prstGeom>
        </p:spPr>
      </p:pic>
      <p:sp>
        <p:nvSpPr>
          <p:cNvPr id="31" name="Заголовок 1"/>
          <p:cNvSpPr>
            <a:spLocks noGrp="1"/>
          </p:cNvSpPr>
          <p:nvPr>
            <p:ph type="title"/>
          </p:nvPr>
        </p:nvSpPr>
        <p:spPr>
          <a:xfrm>
            <a:off x="695324" y="549275"/>
            <a:ext cx="11161315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Работа по рассмотрению жалоб и обращений граждан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Заголовок 1"/>
          <p:cNvSpPr txBox="1">
            <a:spLocks/>
          </p:cNvSpPr>
          <p:nvPr/>
        </p:nvSpPr>
        <p:spPr>
          <a:xfrm>
            <a:off x="2927648" y="4845468"/>
            <a:ext cx="8280920" cy="15675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 обращения пациентов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рассматриваются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индивидуальном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порядке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случае негативного содержания обращения, специалисты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поликлиники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вступают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диалог с пациентом и детализируют проблему для ее решения</a:t>
            </a:r>
          </a:p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Изучаются предложения граждан по улучшению работы поликлиники, руководство использует обратную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связь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 пациентов для совершенствования оказания медицинской помощи</a:t>
            </a:r>
            <a:endParaRPr lang="ru-RU" sz="16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42" y="4845468"/>
            <a:ext cx="1502324" cy="1502324"/>
          </a:xfrm>
          <a:prstGeom prst="rect">
            <a:avLst/>
          </a:prstGeom>
        </p:spPr>
      </p:pic>
      <p:sp>
        <p:nvSpPr>
          <p:cNvPr id="30" name="Скругленный прямоугольник 29"/>
          <p:cNvSpPr/>
          <p:nvPr/>
        </p:nvSpPr>
        <p:spPr>
          <a:xfrm>
            <a:off x="695325" y="1124744"/>
            <a:ext cx="10801350" cy="3024336"/>
          </a:xfrm>
          <a:prstGeom prst="roundRect">
            <a:avLst>
              <a:gd name="adj" fmla="val 1954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4295800" y="1844824"/>
            <a:ext cx="144016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6094993" y="1844824"/>
            <a:ext cx="144016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7896125" y="1844824"/>
            <a:ext cx="144016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9696400" y="1844824"/>
            <a:ext cx="144016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2495600" y="1844824"/>
            <a:ext cx="144016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Заголовок 1"/>
          <p:cNvSpPr txBox="1">
            <a:spLocks/>
          </p:cNvSpPr>
          <p:nvPr/>
        </p:nvSpPr>
        <p:spPr>
          <a:xfrm>
            <a:off x="4295800" y="241660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ГП № 45 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</a:p>
        </p:txBody>
      </p:sp>
      <p:sp>
        <p:nvSpPr>
          <p:cNvPr id="63" name="Заголовок 1"/>
          <p:cNvSpPr txBox="1">
            <a:spLocks/>
          </p:cNvSpPr>
          <p:nvPr/>
        </p:nvSpPr>
        <p:spPr>
          <a:xfrm>
            <a:off x="2495600" y="2963306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135</a:t>
            </a:r>
          </a:p>
        </p:txBody>
      </p:sp>
      <p:sp>
        <p:nvSpPr>
          <p:cNvPr id="64" name="Заголовок 1"/>
          <p:cNvSpPr txBox="1">
            <a:spLocks/>
          </p:cNvSpPr>
          <p:nvPr/>
        </p:nvSpPr>
        <p:spPr>
          <a:xfrm>
            <a:off x="695325" y="3136087"/>
            <a:ext cx="1800275" cy="4729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Число обращений </a:t>
            </a:r>
            <a:endParaRPr lang="en-US" sz="16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 2019 год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5" name="Заголовок 1"/>
          <p:cNvSpPr txBox="1">
            <a:spLocks/>
          </p:cNvSpPr>
          <p:nvPr/>
        </p:nvSpPr>
        <p:spPr>
          <a:xfrm>
            <a:off x="4295800" y="2963306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125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6" name="Заголовок 1"/>
          <p:cNvSpPr txBox="1">
            <a:spLocks/>
          </p:cNvSpPr>
          <p:nvPr/>
        </p:nvSpPr>
        <p:spPr>
          <a:xfrm>
            <a:off x="6096000" y="2963306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196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7" name="Заголовок 1"/>
          <p:cNvSpPr txBox="1">
            <a:spLocks/>
          </p:cNvSpPr>
          <p:nvPr/>
        </p:nvSpPr>
        <p:spPr>
          <a:xfrm>
            <a:off x="7896200" y="2977689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139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8" name="Заголовок 1"/>
          <p:cNvSpPr txBox="1">
            <a:spLocks/>
          </p:cNvSpPr>
          <p:nvPr/>
        </p:nvSpPr>
        <p:spPr>
          <a:xfrm>
            <a:off x="9696400" y="2977689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124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9" name="Заголовок 1"/>
          <p:cNvSpPr txBox="1">
            <a:spLocks/>
          </p:cNvSpPr>
          <p:nvPr/>
        </p:nvSpPr>
        <p:spPr>
          <a:xfrm>
            <a:off x="2495600" y="241660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ГП № 45 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1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0" name="Заголовок 1"/>
          <p:cNvSpPr txBox="1">
            <a:spLocks/>
          </p:cNvSpPr>
          <p:nvPr/>
        </p:nvSpPr>
        <p:spPr>
          <a:xfrm>
            <a:off x="6095850" y="241660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ГП № 45 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</a:p>
        </p:txBody>
      </p:sp>
      <p:sp>
        <p:nvSpPr>
          <p:cNvPr id="71" name="Заголовок 1"/>
          <p:cNvSpPr txBox="1">
            <a:spLocks/>
          </p:cNvSpPr>
          <p:nvPr/>
        </p:nvSpPr>
        <p:spPr>
          <a:xfrm>
            <a:off x="7900543" y="241660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ГП № 45 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</a:t>
            </a:r>
          </a:p>
        </p:txBody>
      </p:sp>
      <p:sp>
        <p:nvSpPr>
          <p:cNvPr id="72" name="Заголовок 1"/>
          <p:cNvSpPr txBox="1">
            <a:spLocks/>
          </p:cNvSpPr>
          <p:nvPr/>
        </p:nvSpPr>
        <p:spPr>
          <a:xfrm>
            <a:off x="9703200" y="241660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ГП № 45 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</a:t>
            </a:r>
          </a:p>
        </p:txBody>
      </p:sp>
      <p:sp>
        <p:nvSpPr>
          <p:cNvPr id="73" name="Овал 72"/>
          <p:cNvSpPr/>
          <p:nvPr/>
        </p:nvSpPr>
        <p:spPr>
          <a:xfrm>
            <a:off x="2618135" y="1413043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4" name="Рисунок 7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025" y="1577933"/>
            <a:ext cx="555797" cy="555797"/>
          </a:xfrm>
          <a:prstGeom prst="rect">
            <a:avLst/>
          </a:prstGeom>
        </p:spPr>
      </p:pic>
      <p:sp>
        <p:nvSpPr>
          <p:cNvPr id="75" name="Овал 74"/>
          <p:cNvSpPr/>
          <p:nvPr/>
        </p:nvSpPr>
        <p:spPr>
          <a:xfrm>
            <a:off x="4419972" y="1413043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/>
          <p:cNvSpPr/>
          <p:nvPr/>
        </p:nvSpPr>
        <p:spPr>
          <a:xfrm>
            <a:off x="6215339" y="1413043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8021651" y="1413043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Овал 77"/>
          <p:cNvSpPr/>
          <p:nvPr/>
        </p:nvSpPr>
        <p:spPr>
          <a:xfrm>
            <a:off x="9821776" y="1413043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9" name="Рисунок 7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685" y="1614756"/>
            <a:ext cx="482150" cy="482150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145" y="1614756"/>
            <a:ext cx="482150" cy="482150"/>
          </a:xfrm>
          <a:prstGeom prst="rect">
            <a:avLst/>
          </a:prstGeom>
        </p:spPr>
      </p:pic>
      <p:pic>
        <p:nvPicPr>
          <p:cNvPr id="81" name="Рисунок 8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425" y="1614756"/>
            <a:ext cx="482150" cy="482150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610" y="1614756"/>
            <a:ext cx="482150" cy="48215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12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2"/>
            <a:ext cx="12192000" cy="6984775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5544692" cy="863501"/>
          </a:xfrm>
        </p:spPr>
        <p:txBody>
          <a:bodyPr anchor="t"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Оборудование </a:t>
            </a:r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поликлиники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95325" y="549275"/>
            <a:ext cx="5688707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1" r="33900"/>
          <a:stretch/>
        </p:blipFill>
        <p:spPr>
          <a:xfrm>
            <a:off x="6960096" y="-99392"/>
            <a:ext cx="5231904" cy="7018077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695324" y="1556792"/>
            <a:ext cx="4104532" cy="4032448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одержимое 3"/>
          <p:cNvSpPr>
            <a:spLocks noGrp="1"/>
          </p:cNvSpPr>
          <p:nvPr>
            <p:ph sz="half" idx="1"/>
          </p:nvPr>
        </p:nvSpPr>
        <p:spPr>
          <a:xfrm>
            <a:off x="911424" y="1745433"/>
            <a:ext cx="5328592" cy="4203847"/>
          </a:xfrm>
        </p:spPr>
        <p:txBody>
          <a:bodyPr>
            <a:normAutofit/>
          </a:bodyPr>
          <a:lstStyle/>
          <a:p>
            <a:pPr lvl="0">
              <a:lnSpc>
                <a:spcPct val="130000"/>
              </a:lnSpc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КТ 			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ед.</a:t>
            </a: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МРТ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		1 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ед.</a:t>
            </a: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Денситометры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	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ед.</a:t>
            </a: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Рентгены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	29 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ед.</a:t>
            </a: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4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Флюорографы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		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 ед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УЗИ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		22 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ед.</a:t>
            </a: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lvl="0" indent="0">
              <a:lnSpc>
                <a:spcPct val="130000"/>
              </a:lnSpc>
              <a:buNone/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Из них экспертного класса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	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ед.</a:t>
            </a: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4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Холтер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			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13 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ед.</a:t>
            </a: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СМАД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		12 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75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2"/>
            <a:ext cx="12192000" cy="6984775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5087889" y="575330"/>
            <a:ext cx="6408786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5159896" y="1556792"/>
            <a:ext cx="6336779" cy="4752528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Заголовок 1"/>
          <p:cNvSpPr>
            <a:spLocks noGrp="1"/>
          </p:cNvSpPr>
          <p:nvPr>
            <p:ph type="title"/>
          </p:nvPr>
        </p:nvSpPr>
        <p:spPr>
          <a:xfrm>
            <a:off x="5087888" y="575330"/>
            <a:ext cx="6768828" cy="863501"/>
          </a:xfrm>
        </p:spPr>
        <p:txBody>
          <a:bodyPr>
            <a:normAutofit fontScale="90000"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Медицинские организации оказывают помощь по различным профилям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7" name="Содержимое 3"/>
          <p:cNvSpPr>
            <a:spLocks noGrp="1"/>
          </p:cNvSpPr>
          <p:nvPr>
            <p:ph sz="half" idx="1"/>
          </p:nvPr>
        </p:nvSpPr>
        <p:spPr>
          <a:xfrm>
            <a:off x="5303912" y="1556792"/>
            <a:ext cx="5328592" cy="5112568"/>
          </a:xfrm>
        </p:spPr>
        <p:txBody>
          <a:bodyPr>
            <a:normAutofit lnSpcReduction="10000"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Акушерство-гинекология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Аллергология-иммунология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Гастроэнтерология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ериатрия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Неврология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Кардиология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4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Колопроктология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Нефрология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Врачи общей практики(терапия)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Оториноларингология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Офтальмология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Пульмонология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Ревматология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Травматология-ортопедия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Урология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Хирургия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Эндокринология</a:t>
            </a:r>
          </a:p>
          <a:p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24" r="851" b="2750"/>
          <a:stretch/>
        </p:blipFill>
        <p:spPr>
          <a:xfrm>
            <a:off x="-24679" y="-99393"/>
            <a:ext cx="4911630" cy="6993683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85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5732"/>
            <a:ext cx="12192000" cy="6984775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515600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Кадры 2019 года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Скругленный прямоугольник 5"/>
          <p:cNvSpPr/>
          <p:nvPr/>
        </p:nvSpPr>
        <p:spPr>
          <a:xfrm>
            <a:off x="695325" y="1268760"/>
            <a:ext cx="10801350" cy="3456384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711549" y="5730354"/>
            <a:ext cx="88570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 2019 год было принято на работу </a:t>
            </a:r>
            <a:r>
              <a:rPr lang="ru-RU" sz="20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146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человек</a:t>
            </a:r>
          </a:p>
          <a:p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Повышение квалификации прошли </a:t>
            </a:r>
            <a:r>
              <a:rPr lang="ru-RU" sz="20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185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человек (83-врачей, 102-средний медицинский персонал)</a:t>
            </a: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625395065"/>
              </p:ext>
            </p:extLst>
          </p:nvPr>
        </p:nvGraphicFramePr>
        <p:xfrm>
          <a:off x="609802" y="1412776"/>
          <a:ext cx="3024336" cy="3278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554740999"/>
              </p:ext>
            </p:extLst>
          </p:nvPr>
        </p:nvGraphicFramePr>
        <p:xfrm>
          <a:off x="4662457" y="1446902"/>
          <a:ext cx="3024336" cy="3278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2419859626"/>
              </p:ext>
            </p:extLst>
          </p:nvPr>
        </p:nvGraphicFramePr>
        <p:xfrm>
          <a:off x="8654080" y="1436726"/>
          <a:ext cx="3024336" cy="3278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Заголовок 1"/>
          <p:cNvSpPr txBox="1">
            <a:spLocks/>
          </p:cNvSpPr>
          <p:nvPr/>
        </p:nvSpPr>
        <p:spPr>
          <a:xfrm>
            <a:off x="1355138" y="2564904"/>
            <a:ext cx="1326267" cy="81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368</a:t>
            </a:r>
          </a:p>
          <a:p>
            <a:pPr algn="ctr"/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ставок всего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5307069" y="2590202"/>
            <a:ext cx="1326267" cy="81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342</a:t>
            </a:r>
          </a:p>
          <a:p>
            <a:pPr algn="ctr"/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ставок всего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6734025" y="2564904"/>
            <a:ext cx="1326267" cy="81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9380953" y="2564904"/>
            <a:ext cx="1326267" cy="81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258,7</a:t>
            </a:r>
          </a:p>
          <a:p>
            <a:pPr algn="ctr"/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ставок всего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5046990"/>
            <a:ext cx="1301950" cy="130195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08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2"/>
            <a:ext cx="12192000" cy="6984775"/>
          </a:xfrm>
          <a:prstGeom prst="rect">
            <a:avLst/>
          </a:prstGeom>
        </p:spPr>
      </p:pic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6167932" y="549275"/>
            <a:ext cx="5544692" cy="863501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Участие в массовых акциях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2" name="Содержимое 3"/>
          <p:cNvSpPr>
            <a:spLocks noGrp="1"/>
          </p:cNvSpPr>
          <p:nvPr>
            <p:ph sz="half" idx="1"/>
          </p:nvPr>
        </p:nvSpPr>
        <p:spPr>
          <a:xfrm>
            <a:off x="6384031" y="1340768"/>
            <a:ext cx="5328592" cy="5472608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Акция для декретированных групп населения </a:t>
            </a:r>
          </a:p>
          <a:p>
            <a:pPr lvl="0"/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Акция Департамента здравоохранения города Москвы, приуроченная к Всемирному Дню борьбы против рака «Всем миром против рака»:</a:t>
            </a:r>
          </a:p>
          <a:p>
            <a:pPr lvl="0"/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Акция, приуроченная к Всемирному дню почки</a:t>
            </a: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/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Акция Департамента здравоохранения города Москвы, приуроченная к Всемирной неделе борьбы с глаукомой : «Не дай глаукоме омрачить твою жизнь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!»</a:t>
            </a:r>
          </a:p>
          <a:p>
            <a:pPr lvl="0"/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Акция, приуроченная к Всемирному дню здоровья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</a:t>
            </a:r>
          </a:p>
          <a:p>
            <a:pPr lvl="0"/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Акция «Врачи Москвы-ветеранам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»</a:t>
            </a:r>
          </a:p>
          <a:p>
            <a:pPr lvl="0"/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Акция, приуроченная к Всемирному дню борьбы с артериальным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давлением</a:t>
            </a:r>
          </a:p>
          <a:p>
            <a:pPr lvl="0"/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Акция, приуроченная к Всемирному дню без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табака</a:t>
            </a:r>
          </a:p>
          <a:p>
            <a:pPr lvl="0"/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Акция, приуроченная к Всемирному дню борьбы с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гепатитом</a:t>
            </a:r>
          </a:p>
          <a:p>
            <a:pPr lvl="0"/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Акция, приуроченная к Всемирному дню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сердца</a:t>
            </a:r>
          </a:p>
          <a:p>
            <a:pPr lvl="0"/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Акция ,приуроченная к Международному дню пожилых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людей</a:t>
            </a:r>
          </a:p>
          <a:p>
            <a:pPr lvl="0"/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Акция, приуроченная Всемирному Дню борьбы с сахарным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диабетом</a:t>
            </a:r>
          </a:p>
          <a:p>
            <a:pPr lvl="0"/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Акция, приуроченная к Международному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дню борьбы против рака груди</a:t>
            </a:r>
          </a:p>
          <a:p>
            <a:pPr lvl="0"/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Акция, приуроченная к Всемирному дню борьбы против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ХОБЛ</a:t>
            </a:r>
          </a:p>
          <a:p>
            <a:pPr lvl="0"/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Акция «Москва против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СПИДа</a:t>
            </a:r>
          </a:p>
          <a:p>
            <a:pPr lvl="0"/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Акция, приуроченная Всемирному Дню борьбы с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туберкулезом</a:t>
            </a:r>
          </a:p>
          <a:p>
            <a:pPr lvl="0"/>
            <a:r>
              <a:rPr lang="ru-RU" sz="14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Онкоскрининг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на выявление предрасположенности  рака молочной железы у женщин и предрасположенности рака предстательной железы у мужчин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/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/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5" r="43000"/>
          <a:stretch/>
        </p:blipFill>
        <p:spPr>
          <a:xfrm>
            <a:off x="-24681" y="-143236"/>
            <a:ext cx="5641303" cy="7093918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6096000" y="549275"/>
            <a:ext cx="540067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496674" y="6381328"/>
            <a:ext cx="503982" cy="365125"/>
          </a:xfrm>
        </p:spPr>
        <p:txBody>
          <a:bodyPr/>
          <a:lstStyle/>
          <a:p>
            <a:fld id="{1721ED73-5B17-489B-8AF9-E8BAB6DF7D7D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476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2"/>
            <a:ext cx="12192000" cy="6984775"/>
          </a:xfrm>
          <a:prstGeom prst="rect">
            <a:avLst/>
          </a:prstGeom>
        </p:spPr>
      </p:pic>
      <p:cxnSp>
        <p:nvCxnSpPr>
          <p:cNvPr id="67" name="Прямая соединительная линия 66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801349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Мероприятия в поликлиниках, реализованные в 2019 году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5056410" y="1100084"/>
            <a:ext cx="2052306" cy="5641284"/>
            <a:chOff x="2882528" y="1100084"/>
            <a:chExt cx="2052306" cy="5641284"/>
          </a:xfrm>
        </p:grpSpPr>
        <p:sp>
          <p:nvSpPr>
            <p:cNvPr id="63" name="Скругленный прямоугольник 62"/>
            <p:cNvSpPr/>
            <p:nvPr/>
          </p:nvSpPr>
          <p:spPr>
            <a:xfrm>
              <a:off x="2882606" y="1700808"/>
              <a:ext cx="2052228" cy="5040560"/>
            </a:xfrm>
            <a:prstGeom prst="roundRect">
              <a:avLst>
                <a:gd name="adj" fmla="val 34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2882528" y="2440487"/>
              <a:ext cx="205230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Повышение комфорта пребывания</a:t>
              </a:r>
              <a:endParaRPr lang="ru-RU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2882606" y="3099732"/>
              <a:ext cx="2052228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Создание унифицированной системы навигации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Создание зон комфортного ожидания приема дежурного врача</a:t>
              </a:r>
              <a:endPara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32" name="Овал 31"/>
            <p:cNvSpPr/>
            <p:nvPr/>
          </p:nvSpPr>
          <p:spPr>
            <a:xfrm>
              <a:off x="3044584" y="1100084"/>
              <a:ext cx="1264928" cy="1264928"/>
            </a:xfrm>
            <a:prstGeom prst="ellipse">
              <a:avLst/>
            </a:prstGeom>
            <a:solidFill>
              <a:srgbClr val="D3EF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4843" y="1250618"/>
              <a:ext cx="944409" cy="944409"/>
            </a:xfrm>
            <a:prstGeom prst="rect">
              <a:avLst/>
            </a:prstGeom>
          </p:spPr>
        </p:pic>
      </p:grpSp>
      <p:grpSp>
        <p:nvGrpSpPr>
          <p:cNvPr id="2" name="Группа 1"/>
          <p:cNvGrpSpPr/>
          <p:nvPr/>
        </p:nvGrpSpPr>
        <p:grpSpPr>
          <a:xfrm>
            <a:off x="2869207" y="1100084"/>
            <a:ext cx="2052228" cy="5641284"/>
            <a:chOff x="695325" y="1100084"/>
            <a:chExt cx="2052228" cy="5641284"/>
          </a:xfrm>
        </p:grpSpPr>
        <p:sp>
          <p:nvSpPr>
            <p:cNvPr id="62" name="Скругленный прямоугольник 61"/>
            <p:cNvSpPr/>
            <p:nvPr/>
          </p:nvSpPr>
          <p:spPr>
            <a:xfrm>
              <a:off x="695325" y="1700808"/>
              <a:ext cx="2052228" cy="5040560"/>
            </a:xfrm>
            <a:prstGeom prst="roundRect">
              <a:avLst>
                <a:gd name="adj" fmla="val 34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695325" y="2440487"/>
              <a:ext cx="204319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Открытая информационная среда</a:t>
              </a:r>
              <a:endParaRPr lang="ru-RU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695325" y="3099732"/>
              <a:ext cx="2052228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Оперативный мониторинг работы МО с помощью системы видеонаблюдения и отзывов пациентов в интернете</a:t>
              </a:r>
            </a:p>
          </p:txBody>
        </p:sp>
        <p:sp>
          <p:nvSpPr>
            <p:cNvPr id="35" name="Овал 34"/>
            <p:cNvSpPr/>
            <p:nvPr/>
          </p:nvSpPr>
          <p:spPr>
            <a:xfrm>
              <a:off x="878669" y="1100084"/>
              <a:ext cx="1264928" cy="1264928"/>
            </a:xfrm>
            <a:prstGeom prst="ellipse">
              <a:avLst/>
            </a:prstGeom>
            <a:solidFill>
              <a:srgbClr val="D3EF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5574" y="1288955"/>
              <a:ext cx="783962" cy="783962"/>
            </a:xfrm>
            <a:prstGeom prst="rect">
              <a:avLst/>
            </a:prstGeom>
          </p:spPr>
        </p:pic>
      </p:grpSp>
      <p:sp>
        <p:nvSpPr>
          <p:cNvPr id="64" name="Скругленный прямоугольник 63"/>
          <p:cNvSpPr/>
          <p:nvPr/>
        </p:nvSpPr>
        <p:spPr>
          <a:xfrm>
            <a:off x="7243769" y="1700808"/>
            <a:ext cx="2052228" cy="5040560"/>
          </a:xfrm>
          <a:prstGeom prst="roundRect">
            <a:avLst>
              <a:gd name="adj" fmla="val 346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7243690" y="2440487"/>
            <a:ext cx="20523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Повышение доступности мед. помощи</a:t>
            </a:r>
            <a:endParaRPr lang="ru-RU" sz="1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7243767" y="3099732"/>
            <a:ext cx="20522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Увеличение доли врачей общей практики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Внедрение дежурного врача общей практики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7261770" y="4220364"/>
            <a:ext cx="195762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Возможность записи к терапевтам улучшилась на 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2 %</a:t>
            </a:r>
            <a:endParaRPr lang="ru-RU" sz="14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14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Возможность записи к специалистам 1-го </a:t>
            </a:r>
            <a:r>
              <a:rPr lang="ru-RU" sz="12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ур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улучшилась на 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1,1%</a:t>
            </a:r>
            <a:endParaRPr lang="ru-RU" sz="1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7409729" y="1100084"/>
            <a:ext cx="1264928" cy="1264928"/>
          </a:xfrm>
          <a:prstGeom prst="ellipse">
            <a:avLst/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289" y="1247669"/>
            <a:ext cx="883524" cy="883524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9376890" y="1100084"/>
            <a:ext cx="2209685" cy="5641284"/>
            <a:chOff x="7257168" y="1100084"/>
            <a:chExt cx="2209685" cy="5641284"/>
          </a:xfrm>
        </p:grpSpPr>
        <p:sp>
          <p:nvSpPr>
            <p:cNvPr id="65" name="Скругленный прямоугольник 64"/>
            <p:cNvSpPr/>
            <p:nvPr/>
          </p:nvSpPr>
          <p:spPr>
            <a:xfrm>
              <a:off x="7311210" y="1689431"/>
              <a:ext cx="2052228" cy="5040560"/>
            </a:xfrm>
            <a:prstGeom prst="roundRect">
              <a:avLst>
                <a:gd name="adj" fmla="val 34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7" name="Прямоугольник 76"/>
            <p:cNvSpPr/>
            <p:nvPr/>
          </p:nvSpPr>
          <p:spPr>
            <a:xfrm>
              <a:off x="7257168" y="3099732"/>
              <a:ext cx="2052228" cy="27699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Внедрение выделенного врача для пациентов со множественными хроническими заболеваниями</a:t>
              </a:r>
            </a:p>
            <a:p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В проекте участвуют </a:t>
              </a:r>
            </a:p>
            <a:p>
              <a:r>
                <a:rPr lang="ru-RU" sz="14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5116 пациентов</a:t>
              </a:r>
            </a:p>
            <a:p>
              <a:r>
                <a:rPr lang="ru-RU" sz="14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10 врачей</a:t>
              </a:r>
            </a:p>
            <a:p>
              <a:r>
                <a:rPr lang="ru-RU" sz="14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10 медсестер</a:t>
              </a:r>
            </a:p>
            <a:p>
              <a:endPara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r>
                <a:rPr lang="ru-RU" sz="12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Создание службы патронажного ухода за маломобильными пациентами</a:t>
              </a:r>
              <a:endParaRPr lang="ru-RU" sz="12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7435319" y="5725705"/>
              <a:ext cx="2031534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В проекте участвуют </a:t>
              </a:r>
            </a:p>
            <a:p>
              <a:r>
                <a:rPr lang="ru-RU" sz="16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1652 </a:t>
              </a:r>
              <a:r>
                <a:rPr lang="ru-RU" sz="12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пациента</a:t>
              </a:r>
            </a:p>
            <a:p>
              <a:r>
                <a:rPr lang="ru-RU" sz="16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6</a:t>
              </a:r>
              <a:r>
                <a:rPr lang="ru-RU" sz="16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ru-RU" sz="12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врачей</a:t>
              </a:r>
            </a:p>
            <a:p>
              <a:r>
                <a:rPr lang="ru-RU" sz="16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8</a:t>
              </a:r>
              <a:r>
                <a:rPr lang="ru-RU" sz="16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ru-RU" sz="12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медсестер</a:t>
              </a:r>
            </a:p>
          </p:txBody>
        </p:sp>
        <p:grpSp>
          <p:nvGrpSpPr>
            <p:cNvPr id="5" name="Группа 4"/>
            <p:cNvGrpSpPr/>
            <p:nvPr/>
          </p:nvGrpSpPr>
          <p:grpSpPr>
            <a:xfrm>
              <a:off x="7298916" y="1100084"/>
              <a:ext cx="2001440" cy="1986734"/>
              <a:chOff x="7298916" y="1100084"/>
              <a:chExt cx="2001440" cy="1986734"/>
            </a:xfrm>
          </p:grpSpPr>
          <p:sp>
            <p:nvSpPr>
              <p:cNvPr id="72" name="Прямоугольник 71"/>
              <p:cNvSpPr/>
              <p:nvPr/>
            </p:nvSpPr>
            <p:spPr>
              <a:xfrm>
                <a:off x="7298916" y="2440487"/>
                <a:ext cx="200144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200" b="1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Систематизация работы с хроническими больными</a:t>
                </a:r>
                <a:endParaRPr lang="ru-RU" sz="12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39" name="Овал 38"/>
              <p:cNvSpPr/>
              <p:nvPr/>
            </p:nvSpPr>
            <p:spPr>
              <a:xfrm>
                <a:off x="7435319" y="1100084"/>
                <a:ext cx="1264928" cy="1264928"/>
              </a:xfrm>
              <a:prstGeom prst="ellipse">
                <a:avLst/>
              </a:prstGeom>
              <a:solidFill>
                <a:srgbClr val="D3EF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0" name="Рисунок 3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08168" y="1300331"/>
                <a:ext cx="821415" cy="821415"/>
              </a:xfrm>
              <a:prstGeom prst="rect">
                <a:avLst/>
              </a:prstGeom>
            </p:spPr>
          </p:pic>
        </p:grpSp>
      </p:grpSp>
      <p:sp>
        <p:nvSpPr>
          <p:cNvPr id="66" name="Скругленный прямоугольник 65"/>
          <p:cNvSpPr/>
          <p:nvPr/>
        </p:nvSpPr>
        <p:spPr>
          <a:xfrm>
            <a:off x="695400" y="1700808"/>
            <a:ext cx="2052228" cy="5040560"/>
          </a:xfrm>
          <a:prstGeom prst="roundRect">
            <a:avLst>
              <a:gd name="adj" fmla="val 346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695400" y="2440487"/>
            <a:ext cx="20645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Оптимизация работы поликлиники</a:t>
            </a:r>
            <a:endParaRPr lang="ru-RU" sz="1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707694" y="3099732"/>
            <a:ext cx="20522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Оптимизация работы </a:t>
            </a:r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Call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-центра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Развитие справочно-информационного отдела и входной группы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Внедрение стандарта организации рабочего пространства по принципу 5С на стойке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информации, мед. посту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кабинете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дежурного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врача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службу вызова на дом внедрена система «Мобильный АРМ», все врачи обеспечены планшетами с доступом в ЕМИАС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831797" y="1100084"/>
            <a:ext cx="1264928" cy="1264928"/>
          </a:xfrm>
          <a:prstGeom prst="ellipse">
            <a:avLst/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27" y="1300331"/>
            <a:ext cx="837130" cy="83713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352584" y="6356350"/>
            <a:ext cx="510952" cy="365125"/>
          </a:xfrm>
        </p:spPr>
        <p:txBody>
          <a:bodyPr/>
          <a:lstStyle/>
          <a:p>
            <a:fld id="{1721ED73-5B17-489B-8AF9-E8BAB6DF7D7D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40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2"/>
            <a:ext cx="12192000" cy="6984775"/>
          </a:xfrm>
          <a:prstGeom prst="rect">
            <a:avLst/>
          </a:prstGeom>
        </p:spPr>
      </p:pic>
      <p:sp>
        <p:nvSpPr>
          <p:cNvPr id="25" name="Скругленный прямоугольник 24"/>
          <p:cNvSpPr/>
          <p:nvPr/>
        </p:nvSpPr>
        <p:spPr>
          <a:xfrm>
            <a:off x="695325" y="1124744"/>
            <a:ext cx="10801350" cy="3094341"/>
          </a:xfrm>
          <a:prstGeom prst="roundRect">
            <a:avLst>
              <a:gd name="adj" fmla="val 1954"/>
            </a:avLst>
          </a:prstGeom>
          <a:solidFill>
            <a:srgbClr val="B7E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295800" y="1297524"/>
            <a:ext cx="1440160" cy="2722092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096000" y="1297524"/>
            <a:ext cx="1440160" cy="2722092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896125" y="1297524"/>
            <a:ext cx="1440160" cy="2722092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9696400" y="1297524"/>
            <a:ext cx="1440160" cy="2722092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495600" y="1297524"/>
            <a:ext cx="1440160" cy="2722092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515600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Основные показатели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495600" y="1309559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ГП № 45 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1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295800" y="1304509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ГП № 45 </a:t>
            </a:r>
          </a:p>
          <a:p>
            <a:r>
              <a:rPr lang="ru-RU" sz="13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2</a:t>
            </a:r>
            <a:endParaRPr lang="ru-RU" sz="13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096000" y="1304509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ГП № 45 </a:t>
            </a:r>
          </a:p>
          <a:p>
            <a:r>
              <a:rPr lang="ru-RU" sz="13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3</a:t>
            </a:r>
            <a:endParaRPr lang="ru-RU" sz="13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896200" y="1297524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ГП № 45 </a:t>
            </a:r>
          </a:p>
          <a:p>
            <a:r>
              <a:rPr lang="ru-RU" sz="13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4</a:t>
            </a:r>
            <a:endParaRPr lang="ru-RU" sz="13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9696400" y="1297524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ГП № 45</a:t>
            </a:r>
          </a:p>
          <a:p>
            <a:r>
              <a:rPr lang="ru-RU" sz="13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5</a:t>
            </a:r>
            <a:endParaRPr lang="ru-RU" sz="13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60278" y="2280858"/>
            <a:ext cx="1835322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Мощность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"/>
          <p:cNvSpPr txBox="1">
            <a:spLocks/>
          </p:cNvSpPr>
          <p:nvPr/>
        </p:nvSpPr>
        <p:spPr>
          <a:xfrm>
            <a:off x="2495600" y="1839179"/>
            <a:ext cx="1440160" cy="12453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750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 по данным ЕМИАС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6096000" y="1846164"/>
            <a:ext cx="1440160" cy="10920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1510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 по данным ЕМИАС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295800" y="1839179"/>
            <a:ext cx="1440160" cy="10143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750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 по данным ЕМИАС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7896200" y="1846165"/>
            <a:ext cx="1440160" cy="10920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831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 по данным ЕМИАС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9696400" y="1846164"/>
            <a:ext cx="1440160" cy="10933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750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 по данным ЕМИАС</a:t>
            </a: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2495600" y="2830594"/>
            <a:ext cx="1440160" cy="13016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40584 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еловек (14286 человека старше трудоспособного возраста)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695325" y="3469847"/>
            <a:ext cx="1800275" cy="427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Прикрепленное население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4295800" y="2830594"/>
            <a:ext cx="1440160" cy="13016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47866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(16852 человек старше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трудоспособного возраста)</a:t>
            </a: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6096000" y="2830594"/>
            <a:ext cx="1440160" cy="15335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64006 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(22531 человека старше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трудоспособного возраста)</a:t>
            </a: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7896200" y="2844977"/>
            <a:ext cx="1440160" cy="12872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47462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(16708 человек старше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трудоспособного возраста)</a:t>
            </a: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9696400" y="2844977"/>
            <a:ext cx="1440160" cy="13196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49797 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(17289 человек старше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трудоспособного возраста)</a:t>
            </a:r>
          </a:p>
        </p:txBody>
      </p:sp>
      <p:sp>
        <p:nvSpPr>
          <p:cNvPr id="31" name="Заголовок 1"/>
          <p:cNvSpPr txBox="1">
            <a:spLocks/>
          </p:cNvSpPr>
          <p:nvPr/>
        </p:nvSpPr>
        <p:spPr>
          <a:xfrm>
            <a:off x="671945" y="4449260"/>
            <a:ext cx="10538980" cy="332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Численность прикрепленного населения</a:t>
            </a: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2794920" y="5445224"/>
            <a:ext cx="1800276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5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249715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38" name="Диаграмма 37"/>
          <p:cNvGraphicFramePr/>
          <p:nvPr>
            <p:extLst>
              <p:ext uri="{D42A27DB-BD31-4B8C-83A1-F6EECF244321}">
                <p14:modId xmlns:p14="http://schemas.microsoft.com/office/powerpoint/2010/main" val="4087793248"/>
              </p:ext>
            </p:extLst>
          </p:nvPr>
        </p:nvGraphicFramePr>
        <p:xfrm>
          <a:off x="4327184" y="4702086"/>
          <a:ext cx="6505729" cy="2078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1566202"/>
            <a:ext cx="695612" cy="695612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38" y="2707010"/>
            <a:ext cx="720413" cy="72041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087" y="2759367"/>
            <a:ext cx="665148" cy="66514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4927585"/>
            <a:ext cx="1414280" cy="141428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102" y="5033169"/>
            <a:ext cx="1305787" cy="1305787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34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4655838" y="1074728"/>
            <a:ext cx="6840112" cy="5506422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655839" y="549275"/>
            <a:ext cx="6840835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Посещения поликлиники в 2019 году 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655839" y="549275"/>
            <a:ext cx="6840836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382629850"/>
              </p:ext>
            </p:extLst>
          </p:nvPr>
        </p:nvGraphicFramePr>
        <p:xfrm>
          <a:off x="6458575" y="1206632"/>
          <a:ext cx="5148428" cy="1553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Заголовок 1"/>
          <p:cNvSpPr txBox="1">
            <a:spLocks/>
          </p:cNvSpPr>
          <p:nvPr/>
        </p:nvSpPr>
        <p:spPr>
          <a:xfrm>
            <a:off x="4705714" y="1484784"/>
            <a:ext cx="1800276" cy="997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5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1465657</a:t>
            </a:r>
            <a:endParaRPr lang="en-US" sz="35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в 2018 году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6600056" y="1844824"/>
            <a:ext cx="742138" cy="0"/>
          </a:xfrm>
          <a:prstGeom prst="straightConnector1">
            <a:avLst/>
          </a:prstGeom>
          <a:ln w="28575" cap="rnd" cmpd="sng">
            <a:solidFill>
              <a:srgbClr val="49BED8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4799856" y="2636912"/>
            <a:ext cx="3168352" cy="3620809"/>
          </a:xfrm>
          <a:prstGeom prst="roundRect">
            <a:avLst>
              <a:gd name="adj" fmla="val 449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8147903" y="2636912"/>
            <a:ext cx="3168352" cy="3620809"/>
          </a:xfrm>
          <a:prstGeom prst="roundRect">
            <a:avLst>
              <a:gd name="adj" fmla="val 449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4871864" y="2708920"/>
            <a:ext cx="2952328" cy="335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Профилактические приемы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8255915" y="2708920"/>
            <a:ext cx="2952328" cy="335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Приемы по заболеванию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val="1770743938"/>
              </p:ext>
            </p:extLst>
          </p:nvPr>
        </p:nvGraphicFramePr>
        <p:xfrm>
          <a:off x="4804264" y="3501008"/>
          <a:ext cx="3159536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3445446237"/>
              </p:ext>
            </p:extLst>
          </p:nvPr>
        </p:nvGraphicFramePr>
        <p:xfrm>
          <a:off x="8169813" y="3212977"/>
          <a:ext cx="3159536" cy="3044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872189" y="6315477"/>
            <a:ext cx="62643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* МО оказывает ОНСП взрослому населению</a:t>
            </a:r>
            <a:endParaRPr lang="ru-RU" sz="1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5" t="2750" r="32046"/>
          <a:stretch/>
        </p:blipFill>
        <p:spPr>
          <a:xfrm>
            <a:off x="-7786" y="-2960"/>
            <a:ext cx="4417168" cy="686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09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1"/>
            <a:ext cx="12192000" cy="6984775"/>
          </a:xfrm>
          <a:prstGeom prst="rect">
            <a:avLst/>
          </a:prstGeom>
        </p:spPr>
      </p:pic>
      <p:sp>
        <p:nvSpPr>
          <p:cNvPr id="81" name="Заголовок 1"/>
          <p:cNvSpPr>
            <a:spLocks noGrp="1"/>
          </p:cNvSpPr>
          <p:nvPr>
            <p:ph type="title"/>
          </p:nvPr>
        </p:nvSpPr>
        <p:spPr>
          <a:xfrm>
            <a:off x="695250" y="549275"/>
            <a:ext cx="10801350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Диспансеризация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82" name="Прямая соединительная линия 81"/>
          <p:cNvCxnSpPr/>
          <p:nvPr/>
        </p:nvCxnSpPr>
        <p:spPr>
          <a:xfrm>
            <a:off x="695325" y="549275"/>
            <a:ext cx="4824611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Рисунок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90" y="1315371"/>
            <a:ext cx="720413" cy="720413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993" y="1376980"/>
            <a:ext cx="665148" cy="6651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0" r="18791"/>
          <a:stretch/>
        </p:blipFill>
        <p:spPr>
          <a:xfrm>
            <a:off x="5879976" y="-128069"/>
            <a:ext cx="6305128" cy="7016126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4</a:t>
            </a:fld>
            <a:endParaRPr lang="ru-RU"/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4283332860"/>
              </p:ext>
            </p:extLst>
          </p:nvPr>
        </p:nvGraphicFramePr>
        <p:xfrm>
          <a:off x="586233" y="1916832"/>
          <a:ext cx="4928096" cy="4387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658391" y="3973770"/>
            <a:ext cx="3846753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Включено в план проведения диспансеризации </a:t>
            </a:r>
            <a:endParaRPr lang="en-US" sz="1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текущий год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учетом возрастной категории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00070" y="2492822"/>
            <a:ext cx="4494825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Прошли </a:t>
            </a:r>
            <a:endParaRPr lang="en-US" sz="1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диспансеризацию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730399" y="2874358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56769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чел., из них: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730399" y="4363427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61813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, из них: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72145" y="5513715"/>
            <a:ext cx="4494825" cy="81560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Итоги диспансеризации: </a:t>
            </a:r>
          </a:p>
          <a:p>
            <a:pPr marL="71755" marR="71755">
              <a:spcAft>
                <a:spcPts val="0"/>
              </a:spcAft>
            </a:pPr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 </a:t>
            </a: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группа здоровья </a:t>
            </a:r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– 25,6%</a:t>
            </a:r>
            <a:endParaRPr lang="ru-RU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 группа здоровья </a:t>
            </a:r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– 20,1%</a:t>
            </a:r>
            <a:endParaRPr lang="ru-RU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III группа здоровья </a:t>
            </a:r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– 54,3%</a:t>
            </a:r>
            <a:endParaRPr lang="ru-RU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84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Рисунок 5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2"/>
            <a:ext cx="12192000" cy="6984775"/>
          </a:xfrm>
          <a:prstGeom prst="rect">
            <a:avLst/>
          </a:prstGeom>
        </p:spPr>
      </p:pic>
      <p:sp>
        <p:nvSpPr>
          <p:cNvPr id="36" name="Скругленный прямоугольник 35"/>
          <p:cNvSpPr/>
          <p:nvPr/>
        </p:nvSpPr>
        <p:spPr>
          <a:xfrm>
            <a:off x="695326" y="1772816"/>
            <a:ext cx="10729266" cy="4536504"/>
          </a:xfrm>
          <a:prstGeom prst="roundRect">
            <a:avLst>
              <a:gd name="adj" fmla="val 414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RightUp"/>
              <a:lightRig rig="threePt" dir="t"/>
            </a:scene3d>
          </a:bodyPr>
          <a:lstStyle/>
          <a:p>
            <a:pPr algn="ctr"/>
            <a:endParaRPr lang="ru-RU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1" name="Заголовок 1"/>
          <p:cNvSpPr>
            <a:spLocks noGrp="1"/>
          </p:cNvSpPr>
          <p:nvPr>
            <p:ph type="title"/>
          </p:nvPr>
        </p:nvSpPr>
        <p:spPr>
          <a:xfrm>
            <a:off x="695250" y="549275"/>
            <a:ext cx="10801350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Диспансеризация и профилактические осмотры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82" name="Прямая соединительная линия 81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Прямоугольник 88"/>
          <p:cNvSpPr/>
          <p:nvPr/>
        </p:nvSpPr>
        <p:spPr>
          <a:xfrm>
            <a:off x="1793859" y="1526729"/>
            <a:ext cx="21418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План</a:t>
            </a:r>
          </a:p>
        </p:txBody>
      </p:sp>
      <p:sp>
        <p:nvSpPr>
          <p:cNvPr id="90" name="Прямоугольник 89"/>
          <p:cNvSpPr/>
          <p:nvPr/>
        </p:nvSpPr>
        <p:spPr>
          <a:xfrm>
            <a:off x="5565623" y="1526729"/>
            <a:ext cx="21418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Факт выполнения</a:t>
            </a:r>
          </a:p>
        </p:txBody>
      </p:sp>
      <p:sp>
        <p:nvSpPr>
          <p:cNvPr id="91" name="Прямоугольник 90"/>
          <p:cNvSpPr/>
          <p:nvPr/>
        </p:nvSpPr>
        <p:spPr>
          <a:xfrm>
            <a:off x="9336063" y="1526729"/>
            <a:ext cx="21418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Доля выполнения</a:t>
            </a:r>
          </a:p>
        </p:txBody>
      </p:sp>
      <p:sp>
        <p:nvSpPr>
          <p:cNvPr id="92" name="Скругленный прямоугольник 91"/>
          <p:cNvSpPr/>
          <p:nvPr/>
        </p:nvSpPr>
        <p:spPr>
          <a:xfrm>
            <a:off x="623392" y="3712159"/>
            <a:ext cx="10945216" cy="303358"/>
          </a:xfrm>
          <a:prstGeom prst="roundRect">
            <a:avLst/>
          </a:prstGeom>
          <a:solidFill>
            <a:schemeClr val="bg1"/>
          </a:solidFill>
          <a:ln>
            <a:solidFill>
              <a:srgbClr val="49BE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рямоугольник 95"/>
          <p:cNvSpPr/>
          <p:nvPr/>
        </p:nvSpPr>
        <p:spPr>
          <a:xfrm>
            <a:off x="1793859" y="3707740"/>
            <a:ext cx="86225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 algn="ctr">
              <a:spcAft>
                <a:spcPts val="0"/>
              </a:spcAft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Проведение профилактических медицинских осмотров </a:t>
            </a:r>
          </a:p>
        </p:txBody>
      </p:sp>
      <p:sp>
        <p:nvSpPr>
          <p:cNvPr id="100" name="Скругленный прямоугольник 99"/>
          <p:cNvSpPr/>
          <p:nvPr/>
        </p:nvSpPr>
        <p:spPr>
          <a:xfrm>
            <a:off x="623392" y="2363383"/>
            <a:ext cx="10945216" cy="303358"/>
          </a:xfrm>
          <a:prstGeom prst="roundRect">
            <a:avLst/>
          </a:prstGeom>
          <a:solidFill>
            <a:schemeClr val="bg1"/>
          </a:solidFill>
          <a:ln>
            <a:solidFill>
              <a:srgbClr val="49BE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Прямоугольник 100"/>
          <p:cNvSpPr/>
          <p:nvPr/>
        </p:nvSpPr>
        <p:spPr>
          <a:xfrm>
            <a:off x="695249" y="2367249"/>
            <a:ext cx="10945291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1755" marR="71755" algn="ctr">
              <a:spcAft>
                <a:spcPts val="0"/>
              </a:spcAft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Диспансеризация взрослого населения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0" name="Скругленный прямоугольник 109"/>
          <p:cNvSpPr/>
          <p:nvPr/>
        </p:nvSpPr>
        <p:spPr>
          <a:xfrm>
            <a:off x="623392" y="5085184"/>
            <a:ext cx="10945216" cy="303358"/>
          </a:xfrm>
          <a:prstGeom prst="roundRect">
            <a:avLst/>
          </a:prstGeom>
          <a:solidFill>
            <a:schemeClr val="bg1"/>
          </a:solidFill>
          <a:ln>
            <a:solidFill>
              <a:srgbClr val="49BE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Прямоугольник 110"/>
          <p:cNvSpPr/>
          <p:nvPr/>
        </p:nvSpPr>
        <p:spPr>
          <a:xfrm>
            <a:off x="551309" y="5089050"/>
            <a:ext cx="110892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 algn="ctr">
              <a:spcAft>
                <a:spcPts val="0"/>
              </a:spcAft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Проведение периодических осмотров </a:t>
            </a:r>
          </a:p>
        </p:txBody>
      </p:sp>
      <p:sp>
        <p:nvSpPr>
          <p:cNvPr id="42" name="Овал 41"/>
          <p:cNvSpPr/>
          <p:nvPr/>
        </p:nvSpPr>
        <p:spPr>
          <a:xfrm>
            <a:off x="8472042" y="1268760"/>
            <a:ext cx="864096" cy="864096"/>
          </a:xfrm>
          <a:prstGeom prst="ellipse">
            <a:avLst/>
          </a:prstGeom>
          <a:solidFill>
            <a:srgbClr val="49B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878669" y="1268026"/>
            <a:ext cx="1005113" cy="1005113"/>
          </a:xfrm>
          <a:prstGeom prst="ellipse">
            <a:avLst/>
          </a:prstGeom>
          <a:solidFill>
            <a:srgbClr val="49B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34" y="1452275"/>
            <a:ext cx="623076" cy="623076"/>
          </a:xfrm>
          <a:prstGeom prst="rect">
            <a:avLst/>
          </a:prstGeom>
        </p:spPr>
      </p:pic>
      <p:sp>
        <p:nvSpPr>
          <p:cNvPr id="45" name="Овал 44"/>
          <p:cNvSpPr/>
          <p:nvPr/>
        </p:nvSpPr>
        <p:spPr>
          <a:xfrm>
            <a:off x="4655840" y="1268026"/>
            <a:ext cx="1005113" cy="1005113"/>
          </a:xfrm>
          <a:prstGeom prst="ellipse">
            <a:avLst/>
          </a:prstGeom>
          <a:solidFill>
            <a:srgbClr val="49B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315" y="1509144"/>
            <a:ext cx="587901" cy="587901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576" y="1450890"/>
            <a:ext cx="512954" cy="512954"/>
          </a:xfrm>
          <a:prstGeom prst="rect">
            <a:avLst/>
          </a:prstGeom>
        </p:spPr>
      </p:pic>
      <p:sp>
        <p:nvSpPr>
          <p:cNvPr id="48" name="Заголовок 1"/>
          <p:cNvSpPr txBox="1">
            <a:spLocks/>
          </p:cNvSpPr>
          <p:nvPr/>
        </p:nvSpPr>
        <p:spPr>
          <a:xfrm>
            <a:off x="767333" y="2747904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56769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9" name="Заголовок 1"/>
          <p:cNvSpPr txBox="1">
            <a:spLocks/>
          </p:cNvSpPr>
          <p:nvPr/>
        </p:nvSpPr>
        <p:spPr>
          <a:xfrm>
            <a:off x="4583832" y="2747904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56769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0" name="Заголовок 1"/>
          <p:cNvSpPr txBox="1">
            <a:spLocks/>
          </p:cNvSpPr>
          <p:nvPr/>
        </p:nvSpPr>
        <p:spPr>
          <a:xfrm>
            <a:off x="8328322" y="2747904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100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1" name="Заголовок 1"/>
          <p:cNvSpPr txBox="1">
            <a:spLocks/>
          </p:cNvSpPr>
          <p:nvPr/>
        </p:nvSpPr>
        <p:spPr>
          <a:xfrm>
            <a:off x="767333" y="4249027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11069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2" name="Заголовок 1"/>
          <p:cNvSpPr txBox="1">
            <a:spLocks/>
          </p:cNvSpPr>
          <p:nvPr/>
        </p:nvSpPr>
        <p:spPr>
          <a:xfrm>
            <a:off x="767333" y="5546924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11319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3" name="Заголовок 1"/>
          <p:cNvSpPr txBox="1">
            <a:spLocks/>
          </p:cNvSpPr>
          <p:nvPr/>
        </p:nvSpPr>
        <p:spPr>
          <a:xfrm>
            <a:off x="4583832" y="4249027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11069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4" name="Заголовок 1"/>
          <p:cNvSpPr txBox="1">
            <a:spLocks/>
          </p:cNvSpPr>
          <p:nvPr/>
        </p:nvSpPr>
        <p:spPr>
          <a:xfrm>
            <a:off x="4583832" y="5546924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11319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5" name="Заголовок 1"/>
          <p:cNvSpPr txBox="1">
            <a:spLocks/>
          </p:cNvSpPr>
          <p:nvPr/>
        </p:nvSpPr>
        <p:spPr>
          <a:xfrm>
            <a:off x="8328397" y="4249027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100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6" name="Заголовок 1"/>
          <p:cNvSpPr txBox="1">
            <a:spLocks/>
          </p:cNvSpPr>
          <p:nvPr/>
        </p:nvSpPr>
        <p:spPr>
          <a:xfrm>
            <a:off x="8328397" y="5546924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100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29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2"/>
            <a:ext cx="12192000" cy="6984775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695326" y="1988840"/>
            <a:ext cx="5234600" cy="3888432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95324" y="549275"/>
            <a:ext cx="11161315" cy="1007517"/>
          </a:xfrm>
        </p:spPr>
        <p:txBody>
          <a:bodyPr anchor="t"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Прививочная работа: гепатит, корь, краснуха, дифтери</a:t>
            </a: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я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22397" y="2224896"/>
            <a:ext cx="44535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</a:t>
            </a:r>
            <a:r>
              <a:rPr lang="en-US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против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гепатита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против гепатита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Ревакцинация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против гепатита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против кори</a:t>
            </a:r>
            <a:endParaRPr lang="ru-RU" sz="16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Ревакцинация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против кори</a:t>
            </a:r>
            <a:endParaRPr lang="ru-RU" sz="16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против краснухи</a:t>
            </a:r>
            <a:endParaRPr lang="ru-RU" sz="16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Ревакцинация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против краснухи</a:t>
            </a:r>
            <a:endParaRPr lang="ru-RU" sz="16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против дифтерии</a:t>
            </a:r>
            <a:endParaRPr lang="ru-RU" sz="16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Ревакцинация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против дифтерии</a:t>
            </a:r>
          </a:p>
        </p:txBody>
      </p:sp>
      <p:sp>
        <p:nvSpPr>
          <p:cNvPr id="9" name="Овал 8"/>
          <p:cNvSpPr/>
          <p:nvPr/>
        </p:nvSpPr>
        <p:spPr>
          <a:xfrm>
            <a:off x="6960096" y="1795811"/>
            <a:ext cx="4297485" cy="4297485"/>
          </a:xfrm>
          <a:prstGeom prst="ellipse">
            <a:avLst/>
          </a:prstGeom>
          <a:solidFill>
            <a:srgbClr val="49B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5929926" y="4005064"/>
            <a:ext cx="814146" cy="0"/>
          </a:xfrm>
          <a:prstGeom prst="straightConnector1">
            <a:avLst/>
          </a:prstGeom>
          <a:ln w="28575" cap="rnd" cmpd="sng">
            <a:solidFill>
              <a:srgbClr val="49BED8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900863" y="1988840"/>
            <a:ext cx="29062" cy="3888432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7608168" y="5015498"/>
            <a:ext cx="302433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0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100%</a:t>
            </a:r>
            <a:endParaRPr lang="ru-RU" sz="5000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306054" y="4305097"/>
            <a:ext cx="36724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 планы по вакцинации </a:t>
            </a:r>
            <a:br>
              <a:rPr lang="ru-RU" sz="16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 2019 год выполнены на</a:t>
            </a:r>
            <a:endParaRPr lang="ru-RU" sz="1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718" y="2348880"/>
            <a:ext cx="1988722" cy="1988722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82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5375920" y="549275"/>
            <a:ext cx="5904656" cy="935509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Основные показатели. Инвалиды </a:t>
            </a:r>
            <a:r>
              <a:rPr lang="en-US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en-US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 участники ВОВ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375920" y="549275"/>
            <a:ext cx="6552728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5447928" y="1628800"/>
            <a:ext cx="6556954" cy="5040560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9653360"/>
              </p:ext>
            </p:extLst>
          </p:nvPr>
        </p:nvGraphicFramePr>
        <p:xfrm>
          <a:off x="5663952" y="1844824"/>
          <a:ext cx="6192688" cy="428467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104456">
                  <a:extLst>
                    <a:ext uri="{9D8B030D-6E8A-4147-A177-3AD203B41FA5}">
                      <a16:colId xmlns="" xmlns:a16="http://schemas.microsoft.com/office/drawing/2014/main" val="2820415514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334483666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468174681"/>
                    </a:ext>
                  </a:extLst>
                </a:gridCol>
              </a:tblGrid>
              <a:tr h="3240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Наименование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Участники ВОВ (кроме ИОВ)</a:t>
                      </a:r>
                      <a:endParaRPr lang="ru-RU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Инвалиды </a:t>
                      </a:r>
                      <a:endParaRPr lang="en-US" sz="1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ВОВ</a:t>
                      </a:r>
                      <a:endParaRPr lang="ru-RU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95891157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r>
                        <a:rPr lang="ru-RU" sz="900" b="0" u="none" strike="noStrike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Состоит под диспансерным наблюдением на начало отчетного года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130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42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11939411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u="none" strike="noStrike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Вновь взято под диспансерное наблюдение в отчетном году</a:t>
                      </a:r>
                      <a:endParaRPr lang="ru-RU" sz="900" b="0" i="0" u="none" strike="noStrike" dirty="0" smtClean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69229980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u="none" strike="noStrike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Снято с диспансерного наблюдения в течении отчетного года</a:t>
                      </a:r>
                      <a:endParaRPr lang="ru-RU" sz="900" b="0" i="0" u="none" strike="noStrike" dirty="0" smtClean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56360223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u="none" strike="noStrike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из них: выехало</a:t>
                      </a:r>
                      <a:endParaRPr lang="ru-RU" sz="900" b="0" i="0" u="none" strike="noStrike" dirty="0" smtClean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17551713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u="none" strike="noStrike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Состоит под диспансерным наблюдением на конец отчетного года</a:t>
                      </a:r>
                      <a:endParaRPr lang="ru-RU" sz="900" b="0" i="0" u="none" strike="noStrike" dirty="0" smtClean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113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65757142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r>
                        <a:rPr lang="ru-RU" sz="900" b="0" u="none" strike="noStrike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в том числе по группам инвалидности: I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2040145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u="none" strike="noStrike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                                                                          II</a:t>
                      </a:r>
                      <a:endParaRPr lang="en-US" sz="900" b="0" i="0" u="none" strike="noStrike" dirty="0" smtClean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109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67382446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r>
                        <a:rPr lang="en-US" sz="900" b="0" u="none" strike="noStrike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                                                                          III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90594822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u="none" strike="noStrike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Охвачено комплексными медицинскими осмотрами</a:t>
                      </a:r>
                      <a:endParaRPr lang="ru-RU" sz="900" b="0" i="0" u="none" strike="noStrike" dirty="0" smtClean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113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80705554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u="none" strike="noStrike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Нуждались в стационарном лечении</a:t>
                      </a:r>
                      <a:endParaRPr lang="ru-RU" sz="900" b="0" i="0" u="none" strike="noStrike" dirty="0" smtClean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65485517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u="none" strike="noStrike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Получили стационарное лечение из числа нуждавшихся </a:t>
                      </a:r>
                      <a:endParaRPr lang="ru-RU" sz="900" b="0" i="0" u="none" strike="noStrike" dirty="0" smtClean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42443554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u="none" strike="noStrike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Получили санаторно-курортное лечение</a:t>
                      </a:r>
                      <a:endParaRPr lang="ru-RU" sz="900" b="0" i="0" u="none" strike="noStrike" dirty="0" smtClean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87400092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7" r="34253"/>
          <a:stretch/>
        </p:blipFill>
        <p:spPr>
          <a:xfrm>
            <a:off x="-4226" y="0"/>
            <a:ext cx="5231904" cy="685800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61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Рисунок 6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2"/>
            <a:ext cx="12192000" cy="6984775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8</a:t>
            </a:fld>
            <a:endParaRPr lang="ru-RU"/>
          </a:p>
        </p:txBody>
      </p:sp>
      <p:sp>
        <p:nvSpPr>
          <p:cNvPr id="114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515600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Показатели</a:t>
            </a:r>
            <a:r>
              <a:rPr lang="en-US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заболеваемости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15" name="Прямая соединительная линия 114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Скругленный прямоугольник 115"/>
          <p:cNvSpPr/>
          <p:nvPr/>
        </p:nvSpPr>
        <p:spPr>
          <a:xfrm>
            <a:off x="695325" y="1124744"/>
            <a:ext cx="10801350" cy="5184576"/>
          </a:xfrm>
          <a:prstGeom prst="roundRect">
            <a:avLst>
              <a:gd name="adj" fmla="val 1954"/>
            </a:avLst>
          </a:prstGeom>
          <a:solidFill>
            <a:srgbClr val="B7E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Скругленный прямоугольник 116"/>
          <p:cNvSpPr/>
          <p:nvPr/>
        </p:nvSpPr>
        <p:spPr>
          <a:xfrm>
            <a:off x="2495599" y="1739597"/>
            <a:ext cx="1599621" cy="4137676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Скругленный прямоугольник 117"/>
          <p:cNvSpPr/>
          <p:nvPr/>
        </p:nvSpPr>
        <p:spPr>
          <a:xfrm>
            <a:off x="4295800" y="1739597"/>
            <a:ext cx="1584176" cy="4137676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Скругленный прямоугольник 118"/>
          <p:cNvSpPr/>
          <p:nvPr/>
        </p:nvSpPr>
        <p:spPr>
          <a:xfrm>
            <a:off x="6096000" y="1739597"/>
            <a:ext cx="1584176" cy="4137676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Скругленный прямоугольник 119"/>
          <p:cNvSpPr/>
          <p:nvPr/>
        </p:nvSpPr>
        <p:spPr>
          <a:xfrm>
            <a:off x="7896200" y="1739597"/>
            <a:ext cx="1584176" cy="4137676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Скругленный прямоугольник 120"/>
          <p:cNvSpPr/>
          <p:nvPr/>
        </p:nvSpPr>
        <p:spPr>
          <a:xfrm>
            <a:off x="9696400" y="1739597"/>
            <a:ext cx="1584176" cy="4137676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Заголовок 1"/>
          <p:cNvSpPr txBox="1">
            <a:spLocks/>
          </p:cNvSpPr>
          <p:nvPr/>
        </p:nvSpPr>
        <p:spPr>
          <a:xfrm>
            <a:off x="2495600" y="2251917"/>
            <a:ext cx="1584176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системы кровообращения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3" name="Заголовок 1"/>
          <p:cNvSpPr txBox="1">
            <a:spLocks/>
          </p:cNvSpPr>
          <p:nvPr/>
        </p:nvSpPr>
        <p:spPr>
          <a:xfrm>
            <a:off x="4295800" y="2246867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органов дыхания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4" name="Заголовок 1"/>
          <p:cNvSpPr txBox="1">
            <a:spLocks/>
          </p:cNvSpPr>
          <p:nvPr/>
        </p:nvSpPr>
        <p:spPr>
          <a:xfrm>
            <a:off x="6096000" y="2246867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органов пищеварения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5" name="Заголовок 1"/>
          <p:cNvSpPr txBox="1">
            <a:spLocks/>
          </p:cNvSpPr>
          <p:nvPr/>
        </p:nvSpPr>
        <p:spPr>
          <a:xfrm>
            <a:off x="7896200" y="2239882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костно-мышечной системы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6" name="Заголовок 1"/>
          <p:cNvSpPr txBox="1">
            <a:spLocks/>
          </p:cNvSpPr>
          <p:nvPr/>
        </p:nvSpPr>
        <p:spPr>
          <a:xfrm>
            <a:off x="9696400" y="2239882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мочеполовой системы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7" name="Овал 126"/>
          <p:cNvSpPr/>
          <p:nvPr/>
        </p:nvSpPr>
        <p:spPr>
          <a:xfrm>
            <a:off x="26181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8" name="Рисунок 1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580" y="1443738"/>
            <a:ext cx="582686" cy="582686"/>
          </a:xfrm>
          <a:prstGeom prst="rect">
            <a:avLst/>
          </a:prstGeom>
        </p:spPr>
      </p:pic>
      <p:sp>
        <p:nvSpPr>
          <p:cNvPr id="129" name="Овал 128"/>
          <p:cNvSpPr/>
          <p:nvPr/>
        </p:nvSpPr>
        <p:spPr>
          <a:xfrm>
            <a:off x="44183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Овал 129"/>
          <p:cNvSpPr/>
          <p:nvPr/>
        </p:nvSpPr>
        <p:spPr>
          <a:xfrm>
            <a:off x="62185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Овал 130"/>
          <p:cNvSpPr/>
          <p:nvPr/>
        </p:nvSpPr>
        <p:spPr>
          <a:xfrm>
            <a:off x="80187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2" name="Овал 131"/>
          <p:cNvSpPr/>
          <p:nvPr/>
        </p:nvSpPr>
        <p:spPr>
          <a:xfrm>
            <a:off x="98189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" name="Рисунок 1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40" y="1460046"/>
            <a:ext cx="491474" cy="491474"/>
          </a:xfrm>
          <a:prstGeom prst="rect">
            <a:avLst/>
          </a:prstGeom>
        </p:spPr>
      </p:pic>
      <p:pic>
        <p:nvPicPr>
          <p:cNvPr id="134" name="Рисунок 1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666" y="1443317"/>
            <a:ext cx="562430" cy="562430"/>
          </a:xfrm>
          <a:prstGeom prst="rect">
            <a:avLst/>
          </a:prstGeom>
        </p:spPr>
      </p:pic>
      <p:pic>
        <p:nvPicPr>
          <p:cNvPr id="135" name="Рисунок 1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232" y="1485694"/>
            <a:ext cx="537834" cy="537834"/>
          </a:xfrm>
          <a:prstGeom prst="rect">
            <a:avLst/>
          </a:prstGeom>
        </p:spPr>
      </p:pic>
      <p:pic>
        <p:nvPicPr>
          <p:cNvPr id="136" name="Рисунок 1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2" y="1466646"/>
            <a:ext cx="568491" cy="568491"/>
          </a:xfrm>
          <a:prstGeom prst="rect">
            <a:avLst/>
          </a:prstGeom>
        </p:spPr>
      </p:pic>
      <p:pic>
        <p:nvPicPr>
          <p:cNvPr id="137" name="Рисунок 1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5" y="4221040"/>
            <a:ext cx="1339279" cy="1339279"/>
          </a:xfrm>
          <a:prstGeom prst="rect">
            <a:avLst/>
          </a:prstGeom>
        </p:spPr>
      </p:pic>
      <p:graphicFrame>
        <p:nvGraphicFramePr>
          <p:cNvPr id="138" name="Диаграмма 137"/>
          <p:cNvGraphicFramePr/>
          <p:nvPr>
            <p:extLst>
              <p:ext uri="{D42A27DB-BD31-4B8C-83A1-F6EECF244321}">
                <p14:modId xmlns:p14="http://schemas.microsoft.com/office/powerpoint/2010/main" val="1408001966"/>
              </p:ext>
            </p:extLst>
          </p:nvPr>
        </p:nvGraphicFramePr>
        <p:xfrm>
          <a:off x="2246812" y="2996221"/>
          <a:ext cx="9282551" cy="3313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416644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0" t="1010" r="6363" b="2020"/>
          <a:stretch/>
        </p:blipFill>
        <p:spPr>
          <a:xfrm flipH="1">
            <a:off x="-24680" y="-27384"/>
            <a:ext cx="12241360" cy="6912768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515600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Обучение врачей общей практики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кругленный прямоугольник 6"/>
          <p:cNvSpPr/>
          <p:nvPr/>
        </p:nvSpPr>
        <p:spPr>
          <a:xfrm>
            <a:off x="695325" y="1839088"/>
            <a:ext cx="3672485" cy="1792704"/>
          </a:xfrm>
          <a:prstGeom prst="roundRect">
            <a:avLst>
              <a:gd name="adj" fmla="val 4142"/>
            </a:avLst>
          </a:prstGeom>
          <a:solidFill>
            <a:srgbClr val="B7E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9414" y="2444674"/>
            <a:ext cx="3528397" cy="1331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1755">
              <a:spcAft>
                <a:spcPts val="0"/>
              </a:spcAft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последние два года прошло обучение</a:t>
            </a:r>
          </a:p>
          <a:p>
            <a:pPr>
              <a:lnSpc>
                <a:spcPts val="4400"/>
              </a:lnSpc>
            </a:pPr>
            <a:r>
              <a:rPr lang="ru-RU" sz="4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97</a:t>
            </a:r>
            <a:endParaRPr lang="ru-RU" sz="2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ts val="700"/>
              </a:lnSpc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врачей-терапевтов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 других специальностей 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 врача общей практики</a:t>
            </a:r>
          </a:p>
          <a:p>
            <a:pPr marL="71755" marR="71755">
              <a:spcAft>
                <a:spcPts val="0"/>
              </a:spcAft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055440" y="1268760"/>
            <a:ext cx="1080120" cy="1080120"/>
          </a:xfrm>
          <a:prstGeom prst="ellipse">
            <a:avLst/>
          </a:prstGeom>
          <a:solidFill>
            <a:schemeClr val="bg1"/>
          </a:solidFill>
          <a:ln w="28575">
            <a:solidFill>
              <a:srgbClr val="49BE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95325" y="4506326"/>
            <a:ext cx="3672485" cy="1792704"/>
          </a:xfrm>
          <a:prstGeom prst="roundRect">
            <a:avLst>
              <a:gd name="adj" fmla="val 4142"/>
            </a:avLst>
          </a:prstGeom>
          <a:solidFill>
            <a:srgbClr val="B7E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839414" y="5111912"/>
            <a:ext cx="3528397" cy="1331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1755">
              <a:spcAft>
                <a:spcPts val="0"/>
              </a:spcAft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 текущий момент сформировано</a:t>
            </a:r>
          </a:p>
          <a:p>
            <a:pPr>
              <a:lnSpc>
                <a:spcPts val="4400"/>
              </a:lnSpc>
            </a:pPr>
            <a:r>
              <a:rPr lang="ru-RU" sz="4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68</a:t>
            </a:r>
            <a:endParaRPr lang="ru-RU" sz="2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ts val="700"/>
              </a:lnSpc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частков на которых работают врачи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бщей практики</a:t>
            </a:r>
          </a:p>
          <a:p>
            <a:pPr marL="71755" marR="71755">
              <a:spcAft>
                <a:spcPts val="0"/>
              </a:spcAft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987" y="1408141"/>
            <a:ext cx="738807" cy="738807"/>
          </a:xfrm>
          <a:prstGeom prst="rect">
            <a:avLst/>
          </a:prstGeom>
        </p:spPr>
      </p:pic>
      <p:sp>
        <p:nvSpPr>
          <p:cNvPr id="30" name="Овал 29"/>
          <p:cNvSpPr/>
          <p:nvPr/>
        </p:nvSpPr>
        <p:spPr>
          <a:xfrm>
            <a:off x="1055440" y="3933056"/>
            <a:ext cx="1080120" cy="1080120"/>
          </a:xfrm>
          <a:prstGeom prst="ellipse">
            <a:avLst/>
          </a:prstGeom>
          <a:solidFill>
            <a:schemeClr val="bg1"/>
          </a:solidFill>
          <a:ln w="28575">
            <a:solidFill>
              <a:srgbClr val="49BE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491" y="4191069"/>
            <a:ext cx="555797" cy="555797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95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9BED8"/>
      </a:accent1>
      <a:accent2>
        <a:srgbClr val="ED7D31"/>
      </a:accent2>
      <a:accent3>
        <a:srgbClr val="A5A5A5"/>
      </a:accent3>
      <a:accent4>
        <a:srgbClr val="FFC000"/>
      </a:accent4>
      <a:accent5>
        <a:srgbClr val="49BED8"/>
      </a:accent5>
      <a:accent6>
        <a:srgbClr val="70AD47"/>
      </a:accent6>
      <a:hlink>
        <a:srgbClr val="49BED8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1539</TotalTime>
  <Words>1093</Words>
  <Application>Microsoft Office PowerPoint</Application>
  <PresentationFormat>Произвольный</PresentationFormat>
  <Paragraphs>311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Годовой отчет</vt:lpstr>
      <vt:lpstr>Основные показатели</vt:lpstr>
      <vt:lpstr>Посещения поликлиники в 2019 году </vt:lpstr>
      <vt:lpstr>Диспансеризация</vt:lpstr>
      <vt:lpstr>Диспансеризация и профилактические осмотры</vt:lpstr>
      <vt:lpstr>Прививочная работа: гепатит, корь, краснуха, дифтерия</vt:lpstr>
      <vt:lpstr>Основные показатели. Инвалиды  и участники ВОВ</vt:lpstr>
      <vt:lpstr>Показатели заболеваемости</vt:lpstr>
      <vt:lpstr>Обучение врачей общей практики</vt:lpstr>
      <vt:lpstr>Повышение комфорта пребывания в поликлинике</vt:lpstr>
      <vt:lpstr>Работа по рассмотрению жалоб и обращений граждан</vt:lpstr>
      <vt:lpstr>Оборудование поликлиники</vt:lpstr>
      <vt:lpstr>Медицинские организации оказывают помощь по различным профилям</vt:lpstr>
      <vt:lpstr>Кадры 2019 года</vt:lpstr>
      <vt:lpstr>Участие в массовых акциях</vt:lpstr>
      <vt:lpstr>Мероприятия в поликлиниках, реализованные в 2019 году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Годовой отчет</dc:title>
  <dc:creator>Тихонов Евгений Юрьевич</dc:creator>
  <cp:lastModifiedBy>secretar001</cp:lastModifiedBy>
  <cp:revision>225</cp:revision>
  <cp:lastPrinted>2019-03-11T13:35:32Z</cp:lastPrinted>
  <dcterms:created xsi:type="dcterms:W3CDTF">2019-02-11T07:19:05Z</dcterms:created>
  <dcterms:modified xsi:type="dcterms:W3CDTF">2020-02-11T14:38:13Z</dcterms:modified>
</cp:coreProperties>
</file>